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6" r:id="rId2"/>
    <p:sldId id="544" r:id="rId3"/>
    <p:sldId id="284" r:id="rId4"/>
    <p:sldId id="285" r:id="rId5"/>
    <p:sldId id="315" r:id="rId6"/>
    <p:sldId id="444" r:id="rId7"/>
    <p:sldId id="443" r:id="rId8"/>
    <p:sldId id="445" r:id="rId9"/>
    <p:sldId id="494" r:id="rId10"/>
    <p:sldId id="446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1" r:id="rId24"/>
    <p:sldId id="462" r:id="rId25"/>
    <p:sldId id="463" r:id="rId26"/>
    <p:sldId id="464" r:id="rId27"/>
    <p:sldId id="493" r:id="rId28"/>
    <p:sldId id="467" r:id="rId29"/>
    <p:sldId id="495" r:id="rId30"/>
    <p:sldId id="496" r:id="rId31"/>
    <p:sldId id="497" r:id="rId32"/>
    <p:sldId id="498" r:id="rId33"/>
    <p:sldId id="468" r:id="rId34"/>
    <p:sldId id="499" r:id="rId35"/>
    <p:sldId id="500" r:id="rId36"/>
    <p:sldId id="501" r:id="rId37"/>
    <p:sldId id="502" r:id="rId38"/>
    <p:sldId id="503" r:id="rId39"/>
    <p:sldId id="483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3" r:id="rId57"/>
    <p:sldId id="524" r:id="rId58"/>
    <p:sldId id="526" r:id="rId59"/>
    <p:sldId id="527" r:id="rId60"/>
    <p:sldId id="528" r:id="rId61"/>
    <p:sldId id="529" r:id="rId62"/>
    <p:sldId id="522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391" r:id="rId73"/>
    <p:sldId id="539" r:id="rId74"/>
    <p:sldId id="540" r:id="rId75"/>
    <p:sldId id="541" r:id="rId76"/>
    <p:sldId id="542" r:id="rId77"/>
    <p:sldId id="336" r:id="rId78"/>
    <p:sldId id="437" r:id="rId79"/>
    <p:sldId id="438" r:id="rId80"/>
    <p:sldId id="439" r:id="rId81"/>
    <p:sldId id="440" r:id="rId82"/>
    <p:sldId id="441" r:id="rId83"/>
    <p:sldId id="442" r:id="rId84"/>
    <p:sldId id="337" r:id="rId85"/>
    <p:sldId id="543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7DC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115" d="100"/>
          <a:sy n="115" d="100"/>
        </p:scale>
        <p:origin x="-151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2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F41F548-165A-4FA9-B388-7D1BA9C5C1D9}" type="presOf" srcId="{B5E039F1-BBD9-49CA-AED0-167893AD4C2D}" destId="{AA9D5778-9E54-41DB-BF3A-44486A11C644}" srcOrd="0" destOrd="0" presId="urn:microsoft.com/office/officeart/2005/8/layout/matrix3"/>
    <dgm:cxn modelId="{3BFC08BE-EAAA-49E3-8543-D82578D23901}" type="presOf" srcId="{3E4F9D75-D5D8-4314-ACBD-27833A7F9B37}" destId="{0F528374-3DE1-4486-B71C-82DC73192314}" srcOrd="0" destOrd="0" presId="urn:microsoft.com/office/officeart/2005/8/layout/matrix3"/>
    <dgm:cxn modelId="{3A8B4EA7-8FBA-4429-AA5E-75F5802BA48C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DDD3CEFF-7BF7-4EFA-A4FB-054457F15B18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35DECC38-EB1F-4C8E-A716-036DC3A1727E}" type="presOf" srcId="{D1EB14A3-E50B-4C6B-8B85-FC2F1AA58ED5}" destId="{ECAE1A64-3C26-4CD0-8055-16154FF0361B}" srcOrd="0" destOrd="0" presId="urn:microsoft.com/office/officeart/2005/8/layout/matrix3"/>
    <dgm:cxn modelId="{E8F2C444-62A2-4EC5-A184-AFA68D504726}" type="presParOf" srcId="{0F528374-3DE1-4486-B71C-82DC73192314}" destId="{7476B03F-5A87-4E08-A32E-D8B9821AFAB6}" srcOrd="0" destOrd="0" presId="urn:microsoft.com/office/officeart/2005/8/layout/matrix3"/>
    <dgm:cxn modelId="{31D07560-09F9-4131-8A24-4B94557528E9}" type="presParOf" srcId="{0F528374-3DE1-4486-B71C-82DC73192314}" destId="{ECAE1A64-3C26-4CD0-8055-16154FF0361B}" srcOrd="1" destOrd="0" presId="urn:microsoft.com/office/officeart/2005/8/layout/matrix3"/>
    <dgm:cxn modelId="{A57F46CD-9C5E-4310-8D5F-8390CB7CF682}" type="presParOf" srcId="{0F528374-3DE1-4486-B71C-82DC73192314}" destId="{AA9D5778-9E54-41DB-BF3A-44486A11C644}" srcOrd="2" destOrd="0" presId="urn:microsoft.com/office/officeart/2005/8/layout/matrix3"/>
    <dgm:cxn modelId="{6D8F4D7D-E435-473D-87CA-122CDE7C9965}" type="presParOf" srcId="{0F528374-3DE1-4486-B71C-82DC73192314}" destId="{B6C28692-8BAE-4E06-A3BE-9AAFCCA84D47}" srcOrd="3" destOrd="0" presId="urn:microsoft.com/office/officeart/2005/8/layout/matrix3"/>
    <dgm:cxn modelId="{A8B6B4DD-3556-4503-A020-A87B60AF05B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7895344-3862-4FB1-85E0-7AC91362EE8C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4E46612-7017-4E33-A2C1-027ED2DB1949}" type="presOf" srcId="{B5E039F1-BBD9-49CA-AED0-167893AD4C2D}" destId="{AA9D5778-9E54-41DB-BF3A-44486A11C644}" srcOrd="0" destOrd="0" presId="urn:microsoft.com/office/officeart/2005/8/layout/matrix3"/>
    <dgm:cxn modelId="{B015EAC1-C709-4A4C-B7AF-115D3A0260AC}" type="presOf" srcId="{1439D559-D189-4FF1-A4FB-F22A15A268D1}" destId="{B6C28692-8BAE-4E06-A3BE-9AAFCCA84D47}" srcOrd="0" destOrd="0" presId="urn:microsoft.com/office/officeart/2005/8/layout/matrix3"/>
    <dgm:cxn modelId="{99C8AD14-63B7-478D-9A62-C52251534393}" type="presOf" srcId="{D1EB14A3-E50B-4C6B-8B85-FC2F1AA58ED5}" destId="{ECAE1A64-3C26-4CD0-8055-16154FF0361B}" srcOrd="0" destOrd="0" presId="urn:microsoft.com/office/officeart/2005/8/layout/matrix3"/>
    <dgm:cxn modelId="{405CF739-26E4-41BE-BDC7-5702E3EBF653}" type="presOf" srcId="{3E4F9D75-D5D8-4314-ACBD-27833A7F9B37}" destId="{0F528374-3DE1-4486-B71C-82DC73192314}" srcOrd="0" destOrd="0" presId="urn:microsoft.com/office/officeart/2005/8/layout/matrix3"/>
    <dgm:cxn modelId="{A79561FE-9D9B-4A3E-84F5-1E118F0EFADB}" type="presParOf" srcId="{0F528374-3DE1-4486-B71C-82DC73192314}" destId="{7476B03F-5A87-4E08-A32E-D8B9821AFAB6}" srcOrd="0" destOrd="0" presId="urn:microsoft.com/office/officeart/2005/8/layout/matrix3"/>
    <dgm:cxn modelId="{C90F78B8-AF81-4E38-8F3A-B2FDB486058B}" type="presParOf" srcId="{0F528374-3DE1-4486-B71C-82DC73192314}" destId="{ECAE1A64-3C26-4CD0-8055-16154FF0361B}" srcOrd="1" destOrd="0" presId="urn:microsoft.com/office/officeart/2005/8/layout/matrix3"/>
    <dgm:cxn modelId="{58CFC224-8328-4502-867E-E1E38880732C}" type="presParOf" srcId="{0F528374-3DE1-4486-B71C-82DC73192314}" destId="{AA9D5778-9E54-41DB-BF3A-44486A11C644}" srcOrd="2" destOrd="0" presId="urn:microsoft.com/office/officeart/2005/8/layout/matrix3"/>
    <dgm:cxn modelId="{7C2F034C-A325-46A6-8C3C-10603252D6A7}" type="presParOf" srcId="{0F528374-3DE1-4486-B71C-82DC73192314}" destId="{B6C28692-8BAE-4E06-A3BE-9AAFCCA84D47}" srcOrd="3" destOrd="0" presId="urn:microsoft.com/office/officeart/2005/8/layout/matrix3"/>
    <dgm:cxn modelId="{3B8B20FA-9061-49D1-BB5A-B48E4E91290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CD7DC7C-8862-4CBB-A391-C995B89E5B44}" type="presOf" srcId="{B5E039F1-BBD9-49CA-AED0-167893AD4C2D}" destId="{AA9D5778-9E54-41DB-BF3A-44486A11C644}" srcOrd="0" destOrd="0" presId="urn:microsoft.com/office/officeart/2005/8/layout/matrix3"/>
    <dgm:cxn modelId="{F6E2A147-AC92-4DE3-8045-B0122512E052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19D0D04B-5593-482D-BCE4-92AADEE44471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8E4A479-0085-4DDC-A385-BE94FD5AAC30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E4223EE-651D-421B-8C10-191EC24FC038}" type="presOf" srcId="{D1EB14A3-E50B-4C6B-8B85-FC2F1AA58ED5}" destId="{ECAE1A64-3C26-4CD0-8055-16154FF0361B}" srcOrd="0" destOrd="0" presId="urn:microsoft.com/office/officeart/2005/8/layout/matrix3"/>
    <dgm:cxn modelId="{31E55D32-5AF2-4807-B7FB-5E44DE382BB9}" type="presParOf" srcId="{0F528374-3DE1-4486-B71C-82DC73192314}" destId="{7476B03F-5A87-4E08-A32E-D8B9821AFAB6}" srcOrd="0" destOrd="0" presId="urn:microsoft.com/office/officeart/2005/8/layout/matrix3"/>
    <dgm:cxn modelId="{C862D5D5-BC2E-45E7-A7FF-4F9883D09E46}" type="presParOf" srcId="{0F528374-3DE1-4486-B71C-82DC73192314}" destId="{ECAE1A64-3C26-4CD0-8055-16154FF0361B}" srcOrd="1" destOrd="0" presId="urn:microsoft.com/office/officeart/2005/8/layout/matrix3"/>
    <dgm:cxn modelId="{31EAECBB-E6A8-4698-9D55-68FB4F22CAF6}" type="presParOf" srcId="{0F528374-3DE1-4486-B71C-82DC73192314}" destId="{AA9D5778-9E54-41DB-BF3A-44486A11C644}" srcOrd="2" destOrd="0" presId="urn:microsoft.com/office/officeart/2005/8/layout/matrix3"/>
    <dgm:cxn modelId="{A4A384F8-9E41-435A-B3E3-30DFFFE8AB3E}" type="presParOf" srcId="{0F528374-3DE1-4486-B71C-82DC73192314}" destId="{B6C28692-8BAE-4E06-A3BE-9AAFCCA84D47}" srcOrd="3" destOrd="0" presId="urn:microsoft.com/office/officeart/2005/8/layout/matrix3"/>
    <dgm:cxn modelId="{B3170C64-3DB0-4795-9587-18E742030FD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26/03/2015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38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to support XML – is can be </a:t>
            </a:r>
            <a:r>
              <a:rPr lang="en-US" dirty="0" err="1" smtClean="0"/>
              <a:t>json</a:t>
            </a:r>
            <a:r>
              <a:rPr lang="en-US" baseline="0" dirty="0" smtClean="0"/>
              <a:t>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3900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Extensions and profiles</a:t>
            </a:r>
            <a:r>
              <a:rPr lang="en-US" baseline="0" dirty="0" smtClean="0"/>
              <a:t> are a big part of spec – Wednesday Q2 for specific session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3286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integration do you need? Nx2 – twice what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4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for gender is wrong . . 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032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about SOA discovery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017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for gender is wrong . . 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032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 </a:t>
            </a:r>
            <a:r>
              <a:rPr lang="en-US" dirty="0" err="1" smtClean="0"/>
              <a:t>ballmer</a:t>
            </a:r>
            <a:r>
              <a:rPr lang="en-US" dirty="0" smtClean="0"/>
              <a:t> – It’s all about the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52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Disagreement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Average cost of existence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Examples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Qualifications – not quite true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74E42ED-D1B6-4B27-893F-B8F0E1D2D78E}" type="slidenum">
              <a:rPr lang="en-US" altLang="en-US" smtClean="0">
                <a:latin typeface="Calibri" pitchFamily="34" charset="0"/>
              </a:rPr>
              <a:pPr eaLnBrk="1" hangingPunct="1"/>
              <a:t>47</a:t>
            </a:fld>
            <a:endParaRPr lang="en-US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7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Recipient must be able</a:t>
            </a:r>
            <a:r>
              <a:rPr lang="en-US" baseline="0" dirty="0" smtClean="0"/>
              <a:t> to know about these in the instance</a:t>
            </a:r>
            <a:endParaRPr lang="en-US" dirty="0" smtClean="0"/>
          </a:p>
          <a:p>
            <a:r>
              <a:rPr lang="en-US" dirty="0" smtClean="0"/>
              <a:t>Avoid modifier extensions -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86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2013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B28E9D-3CEE-486F-A206-EFE1C8FEDB35}" type="datetimeFigureOut">
              <a:rPr lang="en-AU" smtClean="0"/>
              <a:t>26/03/2015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14A9B2-8410-4030-A3B7-DB3540CCBA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49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2014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xample.com/path/%7bresourceType%7d?criteria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-dev.healthintersections.com.au/index.html" TargetMode="External"/><Relationship Id="rId2" Type="http://schemas.openxmlformats.org/officeDocument/2006/relationships/hyperlink" Target="http://fhir-dev.healthintersections.com.au/ope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uget.org/packages/Hl7.Fhir/0.11.1-alpha4" TargetMode="External"/><Relationship Id="rId4" Type="http://schemas.openxmlformats.org/officeDocument/2006/relationships/hyperlink" Target="http://fhirtest.uhn.ca/baseDstu2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wmf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hl7.org/index.php?title=Publicly_Available_FHIR_Servers_for_test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hl7.org/index.php?title=Open_Source_FHIR_implementations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fhir-dev.healthintersections.com.au/index.html" TargetMode="External"/><Relationship Id="rId2" Type="http://schemas.openxmlformats.org/officeDocument/2006/relationships/hyperlink" Target="http://fhir-dev.healthintersections.com.au/ope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uget.org/packages/Hl7.Fhir/0.11.1-alpha4" TargetMode="External"/><Relationship Id="rId4" Type="http://schemas.openxmlformats.org/officeDocument/2006/relationships/hyperlink" Target="http://fhirtest.uhn.ca/baseDstu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Grahame Grieve</a:t>
            </a:r>
          </a:p>
          <a:p>
            <a:r>
              <a:rPr lang="en-AU" dirty="0" smtClean="0"/>
              <a:t>March 25, 2015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Each resource consists of:</a:t>
            </a:r>
          </a:p>
          <a:p>
            <a:r>
              <a:rPr lang="en-AU" b="1" dirty="0" err="1" smtClean="0"/>
              <a:t>resourceType</a:t>
            </a:r>
            <a:endParaRPr lang="en-AU" dirty="0"/>
          </a:p>
          <a:p>
            <a:r>
              <a:rPr lang="en-AU" b="1" dirty="0" smtClean="0"/>
              <a:t>id</a:t>
            </a:r>
            <a:r>
              <a:rPr lang="en-AU" dirty="0" smtClean="0"/>
              <a:t> </a:t>
            </a:r>
            <a:r>
              <a:rPr lang="en-AU" dirty="0"/>
              <a:t>:</a:t>
            </a:r>
            <a:r>
              <a:rPr lang="en-AU" dirty="0" smtClean="0"/>
              <a:t> </a:t>
            </a:r>
            <a:r>
              <a:rPr lang="en-AU" dirty="0"/>
              <a:t>The id of the </a:t>
            </a:r>
            <a:r>
              <a:rPr lang="en-AU" dirty="0" smtClean="0"/>
              <a:t>resource</a:t>
            </a:r>
          </a:p>
          <a:p>
            <a:r>
              <a:rPr lang="en-AU" b="1" dirty="0" smtClean="0"/>
              <a:t>Meta :</a:t>
            </a:r>
            <a:r>
              <a:rPr lang="en-AU" dirty="0" smtClean="0"/>
              <a:t> Common use/context data</a:t>
            </a:r>
          </a:p>
          <a:p>
            <a:r>
              <a:rPr lang="en-AU" b="1" dirty="0" smtClean="0"/>
              <a:t>text</a:t>
            </a:r>
            <a:r>
              <a:rPr lang="en-AU" dirty="0"/>
              <a:t> </a:t>
            </a:r>
            <a:r>
              <a:rPr lang="en-AU" dirty="0" smtClean="0"/>
              <a:t>: </a:t>
            </a:r>
            <a:r>
              <a:rPr lang="en-AU" dirty="0"/>
              <a:t>XHTML </a:t>
            </a:r>
            <a:r>
              <a:rPr lang="en-AU" dirty="0" smtClean="0"/>
              <a:t>- human readable</a:t>
            </a:r>
            <a:endParaRPr lang="en-AU" dirty="0"/>
          </a:p>
          <a:p>
            <a:r>
              <a:rPr lang="en-AU" b="1" dirty="0" smtClean="0"/>
              <a:t>Extensions</a:t>
            </a:r>
            <a:r>
              <a:rPr lang="en-AU" dirty="0" smtClean="0"/>
              <a:t> :</a:t>
            </a:r>
            <a:r>
              <a:rPr lang="en-AU" dirty="0"/>
              <a:t> </a:t>
            </a:r>
            <a:r>
              <a:rPr lang="en-AU" dirty="0" smtClean="0"/>
              <a:t>extensibility </a:t>
            </a:r>
            <a:r>
              <a:rPr lang="en-AU" dirty="0"/>
              <a:t>framework</a:t>
            </a:r>
          </a:p>
          <a:p>
            <a:r>
              <a:rPr lang="en-AU" b="1" dirty="0"/>
              <a:t>data</a:t>
            </a:r>
            <a:r>
              <a:rPr lang="en-AU" dirty="0"/>
              <a:t> </a:t>
            </a:r>
            <a:r>
              <a:rPr lang="en-AU" dirty="0" smtClean="0"/>
              <a:t>- data </a:t>
            </a:r>
            <a:r>
              <a:rPr lang="en-AU" dirty="0"/>
              <a:t>elements </a:t>
            </a:r>
            <a:r>
              <a:rPr lang="en-AU" dirty="0" smtClean="0"/>
              <a:t>for </a:t>
            </a:r>
            <a:r>
              <a:rPr lang="en-AU" dirty="0"/>
              <a:t>each </a:t>
            </a:r>
            <a:r>
              <a:rPr lang="en-AU" dirty="0" smtClean="0"/>
              <a:t>resource type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1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2656"/>
            <a:ext cx="8583488" cy="6264696"/>
          </a:xfrm>
          <a:solidFill>
            <a:srgbClr val="FFFFFF"/>
          </a:solidFill>
        </p:spPr>
        <p:txBody>
          <a:bodyPr/>
          <a:lstStyle/>
          <a:p>
            <a:r>
              <a:rPr lang="en-AU" sz="2400" dirty="0" smtClean="0"/>
              <a:t>Create</a:t>
            </a:r>
            <a:r>
              <a:rPr lang="en-AU" sz="2400" dirty="0"/>
              <a:t> = POST https://example.com/path/{resourceType}</a:t>
            </a:r>
          </a:p>
          <a:p>
            <a:r>
              <a:rPr lang="en-AU" sz="2400" dirty="0"/>
              <a:t>Read = GET https://example.com/path/{resourceType}/{id}</a:t>
            </a:r>
          </a:p>
          <a:p>
            <a:r>
              <a:rPr lang="en-AU" sz="2400" dirty="0"/>
              <a:t>Update = PUT https://example.com/path/{resourceType}/{id}</a:t>
            </a:r>
          </a:p>
          <a:p>
            <a:r>
              <a:rPr lang="en-AU" sz="2400" dirty="0"/>
              <a:t>Delete = DELETE https://example.com/path/{resourceType}/{id}</a:t>
            </a:r>
          </a:p>
          <a:p>
            <a:r>
              <a:rPr lang="en-AU" sz="2400" dirty="0"/>
              <a:t>Search = GET https://example.com/path/{resourceType}?search parameters...</a:t>
            </a:r>
          </a:p>
          <a:p>
            <a:r>
              <a:rPr lang="en-AU" sz="2400" dirty="0"/>
              <a:t>History = GET https://example.com/path/{resourceType}/{id}/_history</a:t>
            </a:r>
          </a:p>
          <a:p>
            <a:r>
              <a:rPr lang="en-AU" sz="2400" dirty="0"/>
              <a:t>Transaction = POST https://example.com/path/ </a:t>
            </a:r>
            <a:r>
              <a:rPr lang="en-AU" sz="2400" i="1" dirty="0"/>
              <a:t>(POST a </a:t>
            </a:r>
            <a:r>
              <a:rPr lang="en-AU" sz="2400" i="1" dirty="0" err="1"/>
              <a:t>tranasction</a:t>
            </a:r>
            <a:r>
              <a:rPr lang="en-AU" sz="2400" i="1" dirty="0"/>
              <a:t> bundle to the system)</a:t>
            </a:r>
            <a:endParaRPr lang="en-AU" sz="2400" dirty="0"/>
          </a:p>
          <a:p>
            <a:r>
              <a:rPr lang="en-AU" sz="2400" dirty="0"/>
              <a:t>Operation = GET https://example.com/path/{resourceType}/{id}/${opname}</a:t>
            </a:r>
          </a:p>
          <a:p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48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a </a:t>
            </a:r>
            <a:r>
              <a:rPr lang="en-AU" dirty="0" smtClean="0"/>
              <a:t>resource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POST {some base path}/Patient HTTP/1.1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37CC0B0E-C15B-4578-9AC1-D83DCED2B2F9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1198</a:t>
            </a:r>
          </a:p>
          <a:p>
            <a:pPr marL="0" indent="0">
              <a:buNone/>
            </a:pPr>
            <a:endParaRPr lang="en-A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"Patient",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AU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Server Response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161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Date: Mon, 18 Aug 2014 01:43:30 GMT</a:t>
            </a:r>
          </a:p>
          <a:p>
            <a:pPr marL="0" indent="0">
              <a:buNone/>
            </a:pP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"1"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http://example.com/Patient/347</a:t>
            </a:r>
          </a:p>
          <a:p>
            <a:pPr marL="0" indent="0">
              <a:buNone/>
            </a:pP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"text": {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"status": "generated",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"div": "&lt;div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=\"http://www.w3.org/1999/xhtml\"&gt;The operation was successful&lt;/div&gt;"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63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Server Failure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HTTP/1.1 422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Unprocessable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Entity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161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Date: Mon, 18 Aug 2014 01:43:30 GMT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"text": {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"status": "generated",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"div": "&lt;div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=\"http://www.w3.org/1999/xhtml\"&gt;MRN conflict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- the MRN 123456 is already assigned to a different patient&lt;/div&gt;"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12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Reading a Resource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 /Patient/347?_format=xml HTTP/1.1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Host: example.com</a:t>
            </a: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xml+fhir</a:t>
            </a:r>
            <a:endParaRPr lang="en-A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Cache-Control: no-cache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718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Read response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729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xml+fhir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Sun, 17 Aug 2014 15:43:30 GMT</a:t>
            </a:r>
          </a:p>
          <a:p>
            <a:pPr marL="0" indent="0">
              <a:buNone/>
            </a:pP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"1"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&lt;id value="347"/&gt;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versionId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value="1"/&gt;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value="2014-08-18T01:43:30Z"/&gt;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&lt;!-- content as shown above for patient --&gt;  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66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Search Request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https://example.com/path/{resourceType}?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criteria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MedicationPrescription?patient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=347</a:t>
            </a: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00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60648"/>
            <a:ext cx="8382000" cy="604867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"Bundle",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"id" : "eceb4882-5c7e-4ca4-af62-995dfb8cef01"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"meta" :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: "2014-08-19T15:43:30Z"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"type" : "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searchSet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base": "http://example.com/base",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total": "3",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link": [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"relation" : "next",</a:t>
            </a:r>
          </a:p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"https://example.com/base/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MedicationPrescription?patient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=347&amp;searchId=ff15fd40-ff71-4b48-b366-09c706bed9d0&amp;page=2"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relation" : "self",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"https://example.com/base/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MedicationPrescription?patient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=347"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"entry": [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"resource" :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MedicationPrescription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"id" : "3123",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"meta" :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versionId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"1",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"2014-08-16T05:31:17Z"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... content of resource ...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2 additional resources ....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69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60648"/>
            <a:ext cx="8382000" cy="604867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"entry": [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"resource" :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MedicationPrescription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"id" : "3123",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"meta" : {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versionId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"1",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: "2014-08-16T05:31:17Z"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... content of resource ...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2 additional resources ....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pPr marL="0" indent="0"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59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Today / Tomorrow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Versions for today/tomorrow:</a:t>
            </a:r>
          </a:p>
          <a:p>
            <a:pPr lvl="1"/>
            <a:r>
              <a:rPr lang="en-AU" dirty="0" smtClean="0"/>
              <a:t>FHIR is a rolling target right now (&gt;100 commits/day)</a:t>
            </a:r>
          </a:p>
          <a:p>
            <a:pPr lvl="1"/>
            <a:r>
              <a:rPr lang="en-AU" dirty="0" smtClean="0"/>
              <a:t>Server: </a:t>
            </a:r>
            <a:r>
              <a:rPr lang="en-AU" sz="1900" dirty="0">
                <a:hlinkClick r:id="rId2"/>
              </a:rPr>
              <a:t>http://fhir-dev.healthintersections.com.au/open</a:t>
            </a:r>
            <a:r>
              <a:rPr lang="en-AU" sz="1900" dirty="0"/>
              <a:t> </a:t>
            </a:r>
          </a:p>
          <a:p>
            <a:pPr lvl="1"/>
            <a:r>
              <a:rPr lang="en-AU" dirty="0" smtClean="0"/>
              <a:t>Stable version of spec: </a:t>
            </a:r>
            <a:br>
              <a:rPr lang="en-AU" dirty="0" smtClean="0"/>
            </a:br>
            <a:r>
              <a:rPr lang="en-AU" sz="1900" dirty="0" smtClean="0">
                <a:hlinkClick r:id="rId3"/>
              </a:rPr>
              <a:t>http</a:t>
            </a:r>
            <a:r>
              <a:rPr lang="en-AU" sz="1900" dirty="0">
                <a:hlinkClick r:id="rId3"/>
              </a:rPr>
              <a:t>://</a:t>
            </a:r>
            <a:r>
              <a:rPr lang="en-AU" sz="1900" dirty="0" smtClean="0">
                <a:hlinkClick r:id="rId3"/>
              </a:rPr>
              <a:t>fhir-dev.healthintersections.com.au/index.html</a:t>
            </a:r>
            <a:endParaRPr lang="en-AU" dirty="0" smtClean="0"/>
          </a:p>
          <a:p>
            <a:pPr lvl="1"/>
            <a:r>
              <a:rPr lang="en-AU" dirty="0"/>
              <a:t>HAPI:  </a:t>
            </a:r>
            <a:r>
              <a:rPr lang="en-AU" sz="1900" dirty="0">
                <a:hlinkClick r:id="rId4"/>
              </a:rPr>
              <a:t>http://fhirtest.uhn.ca/baseDstu2/</a:t>
            </a:r>
            <a:endParaRPr lang="en-AU" sz="1900" dirty="0"/>
          </a:p>
          <a:p>
            <a:pPr lvl="1"/>
            <a:r>
              <a:rPr lang="en-AU" dirty="0" err="1" smtClean="0"/>
              <a:t>.Net</a:t>
            </a:r>
            <a:r>
              <a:rPr lang="en-AU" dirty="0"/>
              <a:t> RI: </a:t>
            </a:r>
            <a:r>
              <a:rPr lang="en-AU" sz="1900" dirty="0">
                <a:hlinkClick r:id="rId5"/>
              </a:rPr>
              <a:t>https://</a:t>
            </a:r>
            <a:r>
              <a:rPr lang="en-AU" sz="1900" dirty="0" smtClean="0">
                <a:hlinkClick r:id="rId5"/>
              </a:rPr>
              <a:t>www.nuget.org/packages/Hl7.Fhir/0.11.1-alpha4</a:t>
            </a:r>
            <a:r>
              <a:rPr lang="en-AU" sz="1900" dirty="0" smtClean="0"/>
              <a:t> </a:t>
            </a:r>
            <a:endParaRPr lang="en-AU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16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Update Request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PUT /Patient/347 HTTP/1.1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Host: example.com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1435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"Patient",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"id" : "347",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"meta" : {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versionId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 : "1",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 : "2014-08-18T01:43:30Z"    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5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Update Response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161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json+fhir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Date: Mon, 18 Aug 2014 01:43:30 GMT</a:t>
            </a:r>
          </a:p>
          <a:p>
            <a:pPr marL="0" indent="0">
              <a:buNone/>
            </a:pP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"2"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"text": {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"status": "generated",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"div": "&lt;div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=\"http://www.w3.org/1999/xhtml\"&gt;The operation was successful&lt;/div&gt;"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34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Base Resource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"X",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"id" : "12",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"meta" :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versionId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"12",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"2014-08-18T01:43:30Z",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"profile" : ["http://example-consortium.org/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/profile/patient"],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"security" : [{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"system" : "http://hl7.org/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/v3/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ActCode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"code" : "EMP"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}],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"tag" : [{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"system" : "http://example.com/codes/workflow",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"code" : "needs-review"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}]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implicitRules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"http://example-consortium.org/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ehr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-plugins",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"language" : "X"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29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18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0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Patient, Practitioner, Organization, Location,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Condition,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247456" y="5833183"/>
            <a:ext cx="334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 Resource 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"/>
            <a:ext cx="8280920" cy="68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3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1" t="9052" r="57700" b="31100"/>
          <a:stretch/>
        </p:blipFill>
        <p:spPr>
          <a:xfrm>
            <a:off x="392928" y="305861"/>
            <a:ext cx="5840522" cy="59983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8713" y="1295555"/>
            <a:ext cx="5416056" cy="117383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7" name="Text Box 3"/>
          <p:cNvSpPr txBox="1"/>
          <p:nvPr/>
        </p:nvSpPr>
        <p:spPr>
          <a:xfrm>
            <a:off x="6434444" y="1478439"/>
            <a:ext cx="239733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600" dirty="0" smtClean="0">
                <a:effectLst/>
                <a:ea typeface="Calibri"/>
                <a:cs typeface="Times New Roman"/>
              </a:rPr>
              <a:t>Summary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68144" y="177281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/>
          <p:cNvSpPr txBox="1"/>
          <p:nvPr/>
        </p:nvSpPr>
        <p:spPr>
          <a:xfrm>
            <a:off x="6419171" y="3717032"/>
            <a:ext cx="2401146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600" dirty="0">
                <a:effectLst/>
                <a:ea typeface="Calibri"/>
                <a:cs typeface="Times New Roman"/>
              </a:rPr>
            </a:br>
            <a:r>
              <a:rPr lang="en-AU" sz="16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MRN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Name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Gender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Date of Birth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Provider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44769" y="4653136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8713" y="3212976"/>
            <a:ext cx="5439431" cy="28803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19541" y="2517149"/>
            <a:ext cx="5416056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4" name="Text Box 10"/>
          <p:cNvSpPr txBox="1"/>
          <p:nvPr/>
        </p:nvSpPr>
        <p:spPr>
          <a:xfrm>
            <a:off x="6419171" y="2511255"/>
            <a:ext cx="2401146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6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47309" y="2832785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428713" y="497697"/>
            <a:ext cx="5416056" cy="75010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Text Box 3"/>
          <p:cNvSpPr txBox="1"/>
          <p:nvPr/>
        </p:nvSpPr>
        <p:spPr>
          <a:xfrm>
            <a:off x="6434444" y="680580"/>
            <a:ext cx="2397336" cy="4601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effectLst/>
                <a:ea typeface="Calibri"/>
                <a:cs typeface="Times New Roman"/>
              </a:rPr>
              <a:t>Identity &amp; Metadata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68145" y="974957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5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72808" cy="1152128"/>
          </a:xfrm>
        </p:spPr>
        <p:txBody>
          <a:bodyPr/>
          <a:lstStyle/>
          <a:p>
            <a:r>
              <a:rPr lang="en-AU" dirty="0" smtClean="0"/>
              <a:t>Resource Documentation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7772400" cy="4773614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 smtClean="0"/>
              <a:t>For each Resource:</a:t>
            </a:r>
          </a:p>
          <a:p>
            <a:r>
              <a:rPr lang="en-AU" sz="2800" dirty="0" smtClean="0"/>
              <a:t>Scope and Usage Notes</a:t>
            </a:r>
          </a:p>
          <a:p>
            <a:r>
              <a:rPr lang="en-AU" sz="2800" dirty="0" smtClean="0"/>
              <a:t>Resource Content (UML and XML)</a:t>
            </a:r>
          </a:p>
          <a:p>
            <a:r>
              <a:rPr lang="en-AU" sz="2800" dirty="0" smtClean="0"/>
              <a:t>Terminology Bindings</a:t>
            </a:r>
          </a:p>
          <a:p>
            <a:r>
              <a:rPr lang="en-AU" sz="2800" dirty="0" smtClean="0"/>
              <a:t>Constraints</a:t>
            </a:r>
          </a:p>
          <a:p>
            <a:r>
              <a:rPr lang="en-AU" sz="2800" dirty="0" smtClean="0"/>
              <a:t>Implementation Issues</a:t>
            </a:r>
          </a:p>
          <a:p>
            <a:r>
              <a:rPr lang="en-AU" sz="2800" dirty="0" smtClean="0"/>
              <a:t>Search Parameters</a:t>
            </a:r>
          </a:p>
          <a:p>
            <a:r>
              <a:rPr lang="en-AU" sz="2800" dirty="0" smtClean="0"/>
              <a:t>Examples, Profiles, Formal Definitions</a:t>
            </a:r>
          </a:p>
          <a:p>
            <a:r>
              <a:rPr lang="en-AU" sz="2800" dirty="0" smtClean="0"/>
              <a:t>Mappings to RIM, CDA, v2, </a:t>
            </a:r>
            <a:r>
              <a:rPr lang="en-AU" sz="2800" dirty="0" err="1" smtClean="0"/>
              <a:t>etc</a:t>
            </a:r>
            <a:endParaRPr lang="en-AU" sz="2800" dirty="0" smtClean="0"/>
          </a:p>
          <a:p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7" r="32855" b="4808"/>
          <a:stretch/>
        </p:blipFill>
        <p:spPr>
          <a:xfrm>
            <a:off x="603250" y="1700807"/>
            <a:ext cx="5120878" cy="471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4824" r="46785" b="44992"/>
          <a:stretch/>
        </p:blipFill>
        <p:spPr>
          <a:xfrm>
            <a:off x="755576" y="1844823"/>
            <a:ext cx="6624736" cy="43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6" r="41427" b="22489"/>
          <a:stretch/>
        </p:blipFill>
        <p:spPr>
          <a:xfrm>
            <a:off x="251520" y="332656"/>
            <a:ext cx="7310812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6" r="41427" b="6416"/>
          <a:stretch/>
        </p:blipFill>
        <p:spPr>
          <a:xfrm>
            <a:off x="251520" y="297960"/>
            <a:ext cx="6624736" cy="70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772400" cy="423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4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of 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250657" y="3176791"/>
            <a:ext cx="1577975" cy="1901825"/>
            <a:chOff x="4250657" y="3176791"/>
            <a:chExt cx="1577975" cy="1901825"/>
          </a:xfrm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55976" y="3589094"/>
              <a:ext cx="10081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Lab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Report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2774" y="3284984"/>
            <a:ext cx="1577975" cy="1901825"/>
            <a:chOff x="812774" y="3284984"/>
            <a:chExt cx="1577975" cy="1901825"/>
          </a:xfrm>
        </p:grpSpPr>
        <p:pic>
          <p:nvPicPr>
            <p:cNvPr id="1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59632" y="3738761"/>
              <a:ext cx="100811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Related</a:t>
              </a:r>
            </a:p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67744" y="3284984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86389" y="5013176"/>
            <a:ext cx="1901825" cy="1577975"/>
            <a:chOff x="3986389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69568" y="5517232"/>
              <a:ext cx="141054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Practitioner</a:t>
              </a:r>
            </a:p>
            <a:p>
              <a:endParaRPr lang="en-US" sz="1400" dirty="0" smtClean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5115" y="1724725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255582" y="2268741"/>
              <a:ext cx="118051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Location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6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Resources are independent – don’t need to other resources to correctly interpret a resource</a:t>
            </a:r>
          </a:p>
          <a:p>
            <a:r>
              <a:rPr lang="en-AU" sz="2600" dirty="0" smtClean="0"/>
              <a:t>But resources reference each other extensively to form a web of information</a:t>
            </a:r>
          </a:p>
          <a:p>
            <a:r>
              <a:rPr lang="en-AU" sz="2600" dirty="0" smtClean="0"/>
              <a:t>Need to resolve references to fully understand the data </a:t>
            </a:r>
          </a:p>
          <a:p>
            <a:r>
              <a:rPr lang="en-AU" sz="2600" dirty="0" smtClean="0"/>
              <a:t>Reference is relative to server base URL</a:t>
            </a:r>
            <a:endParaRPr lang="en-AU" sz="2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940107"/>
            <a:ext cx="7620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value="Patient/23"/&gt;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…</a:t>
            </a:r>
            <a:endParaRPr lang="en-AU" sz="18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Rules for 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References can be relative or absolute</a:t>
            </a:r>
          </a:p>
          <a:p>
            <a:r>
              <a:rPr lang="en-AU" sz="2600" dirty="0" smtClean="0"/>
              <a:t>References don’t have to be to the same server</a:t>
            </a:r>
          </a:p>
          <a:p>
            <a:r>
              <a:rPr lang="en-AU" sz="2600" dirty="0" smtClean="0"/>
              <a:t>Server does not have to enforce integrity</a:t>
            </a:r>
          </a:p>
          <a:p>
            <a:r>
              <a:rPr lang="en-AU" sz="2600" dirty="0" smtClean="0"/>
              <a:t>Clients need to cater for broken links</a:t>
            </a:r>
          </a:p>
          <a:p>
            <a:r>
              <a:rPr lang="en-AU" sz="2600" dirty="0" smtClean="0"/>
              <a:t>Targets can be ‘contained’ in the resource:</a:t>
            </a:r>
          </a:p>
          <a:p>
            <a:endParaRPr lang="en-AU" sz="2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149080"/>
            <a:ext cx="762169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&lt;Patient id="pat"&gt;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&lt;/Patient&gt;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value="#pat"/&gt;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</p:txBody>
      </p:sp>
    </p:spTree>
    <p:extLst>
      <p:ext uri="{BB962C8B-B14F-4D97-AF65-F5344CB8AC3E}">
        <p14:creationId xmlns:p14="http://schemas.microsoft.com/office/powerpoint/2010/main" val="41215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8075240" cy="5558445"/>
          </a:xfrm>
        </p:spPr>
        <p:txBody>
          <a:bodyPr/>
          <a:lstStyle/>
          <a:p>
            <a:r>
              <a:rPr lang="en-AU" sz="2400" dirty="0" smtClean="0"/>
              <a:t>All resources carry an html representation of their content</a:t>
            </a:r>
          </a:p>
          <a:p>
            <a:r>
              <a:rPr lang="en-AU" sz="2400" dirty="0" smtClean="0"/>
              <a:t>It’s a clinical safety issue</a:t>
            </a:r>
          </a:p>
          <a:p>
            <a:pPr lvl="1"/>
            <a:r>
              <a:rPr lang="en-AU" sz="2000" dirty="0" smtClean="0"/>
              <a:t>The receiver has a fall back option if the system is not sure it fully understands the content</a:t>
            </a:r>
          </a:p>
          <a:p>
            <a:r>
              <a:rPr lang="en-AU" sz="2400" dirty="0" smtClean="0"/>
              <a:t>It is not mandatory, but SHOULD be present</a:t>
            </a:r>
          </a:p>
          <a:p>
            <a:r>
              <a:rPr lang="en-AU" sz="2400" dirty="0" smtClean="0"/>
              <a:t>In a closed eco-system, with extremely tight control and strong conformance testing, it may not be necessary</a:t>
            </a:r>
          </a:p>
          <a:p>
            <a:pPr lvl="1"/>
            <a:r>
              <a:rPr lang="en-AU" sz="2000" dirty="0" smtClean="0"/>
              <a:t>But things often change over time</a:t>
            </a:r>
          </a:p>
          <a:p>
            <a:pPr lvl="1"/>
            <a:r>
              <a:rPr lang="en-AU" sz="2000" dirty="0" smtClean="0"/>
              <a:t>So using narrative is highly recommended</a:t>
            </a:r>
          </a:p>
          <a:p>
            <a:pPr lvl="1"/>
            <a:r>
              <a:rPr lang="en-AU" sz="2000" dirty="0" smtClean="0"/>
              <a:t>Saves a lot of money downstream from the author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959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 XHTML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772816"/>
            <a:ext cx="7772400" cy="4515082"/>
          </a:xfrm>
        </p:spPr>
        <p:txBody>
          <a:bodyPr/>
          <a:lstStyle/>
          <a:p>
            <a:r>
              <a:rPr lang="en-AU" dirty="0" smtClean="0"/>
              <a:t>Narrative is XHTML. Formatting allowed:</a:t>
            </a:r>
          </a:p>
          <a:p>
            <a:pPr lvl="1"/>
            <a:r>
              <a:rPr lang="en-AU" dirty="0" smtClean="0"/>
              <a:t>Tables, lists, </a:t>
            </a:r>
            <a:r>
              <a:rPr lang="en-AU" dirty="0" err="1" smtClean="0"/>
              <a:t>divs</a:t>
            </a:r>
            <a:r>
              <a:rPr lang="en-AU" dirty="0" smtClean="0"/>
              <a:t>, spans</a:t>
            </a:r>
          </a:p>
          <a:p>
            <a:pPr lvl="1"/>
            <a:r>
              <a:rPr lang="en-AU" dirty="0" smtClean="0"/>
              <a:t>Bold, Italics, styles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 smtClean="0"/>
              <a:t>E.g. all static content</a:t>
            </a:r>
          </a:p>
          <a:p>
            <a:r>
              <a:rPr lang="en-AU" dirty="0" smtClean="0"/>
              <a:t>Features not allowed:</a:t>
            </a:r>
          </a:p>
          <a:p>
            <a:pPr lvl="1"/>
            <a:r>
              <a:rPr lang="en-AU" dirty="0" smtClean="0"/>
              <a:t>Objects, scripts, forms – any active content</a:t>
            </a:r>
          </a:p>
          <a:p>
            <a:pPr lvl="1"/>
            <a:r>
              <a:rPr lang="en-AU" dirty="0" smtClean="0"/>
              <a:t>Links, </a:t>
            </a:r>
            <a:r>
              <a:rPr lang="en-AU" dirty="0" err="1" smtClean="0"/>
              <a:t>Stylesheets</a:t>
            </a:r>
            <a:r>
              <a:rPr lang="en-AU" dirty="0" smtClean="0"/>
              <a:t>, </a:t>
            </a:r>
            <a:r>
              <a:rPr lang="en-AU" dirty="0" err="1" smtClean="0"/>
              <a:t>iframes</a:t>
            </a:r>
            <a:r>
              <a:rPr lang="en-AU" dirty="0" smtClean="0"/>
              <a:t> – web context</a:t>
            </a:r>
          </a:p>
          <a:p>
            <a:pPr lvl="1"/>
            <a:r>
              <a:rPr lang="en-AU" dirty="0" smtClean="0"/>
              <a:t>Local storage, </a:t>
            </a:r>
            <a:r>
              <a:rPr lang="en-AU" dirty="0" err="1" smtClean="0"/>
              <a:t>Microdata</a:t>
            </a:r>
            <a:r>
              <a:rPr lang="en-AU" dirty="0" smtClean="0"/>
              <a:t> (no active content)</a:t>
            </a:r>
          </a:p>
          <a:p>
            <a:r>
              <a:rPr lang="en-AU" dirty="0" smtClean="0"/>
              <a:t>Concerns are security and clinical safety </a:t>
            </a:r>
          </a:p>
        </p:txBody>
      </p:sp>
    </p:spTree>
    <p:extLst>
      <p:ext uri="{BB962C8B-B14F-4D97-AF65-F5344CB8AC3E}">
        <p14:creationId xmlns:p14="http://schemas.microsoft.com/office/powerpoint/2010/main" val="2332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14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. . .</a:t>
            </a:r>
          </a:p>
          <a:p>
            <a:r>
              <a:rPr lang="en-US" dirty="0" smtClean="0"/>
              <a:t>Committee X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Problems we face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No central authorities</a:t>
            </a:r>
          </a:p>
          <a:p>
            <a:r>
              <a:rPr lang="en-AU" dirty="0" smtClean="0"/>
              <a:t>Permutation of biological and sociological complexity</a:t>
            </a:r>
          </a:p>
          <a:p>
            <a:r>
              <a:rPr lang="en-AU" dirty="0"/>
              <a:t>Fractal use cases</a:t>
            </a:r>
          </a:p>
          <a:p>
            <a:r>
              <a:rPr lang="en-AU" dirty="0" smtClean="0"/>
              <a:t>Economics favours </a:t>
            </a:r>
            <a:r>
              <a:rPr lang="en-AU" dirty="0" err="1" smtClean="0"/>
              <a:t>balkinization</a:t>
            </a:r>
            <a:endParaRPr lang="en-AU" dirty="0" smtClean="0"/>
          </a:p>
          <a:p>
            <a:r>
              <a:rPr lang="en-AU" dirty="0" smtClean="0"/>
              <a:t>Externalizing complexity</a:t>
            </a:r>
          </a:p>
          <a:p>
            <a:r>
              <a:rPr lang="en-AU" dirty="0" smtClean="0"/>
              <a:t>Much confusion about the problem</a:t>
            </a:r>
          </a:p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32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isplaying 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" y="160338"/>
            <a:ext cx="2971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1980"/>
            <a:ext cx="41052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5" y="3140968"/>
            <a:ext cx="3962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mail.google.com/mail/u/0/?ui=2&amp;ik=df5e79b1cb&amp;view=fimg&amp;th=14b7422cc0bb2b66&amp;attid=0.2&amp;disp=emb&amp;attbid=ANGjdJ93oFseKn8wZ08GEqCQKIUXKlWUG76UVJtb2SR7ojl-AyOUEX4iEWLoep6XJUqVLFIX06cJsqf9P7w1sj1ReVdQYZEVv48cFcHkFxPFqpWQjJxvbT5SgcNIyO0&amp;sz=w1202-h264&amp;ats=1424113305097&amp;rm=14b7422cc0bb2b66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https://mail.google.com/mail/u/0/?ui=2&amp;ik=df5e79b1cb&amp;view=fimg&amp;th=14b7422cc0bb2b66&amp;attid=0.2&amp;disp=emb&amp;attbid=ANGjdJ93oFseKn8wZ08GEqCQKIUXKlWUG76UVJtb2SR7ojl-AyOUEX4iEWLoep6XJUqVLFIX06cJsqf9P7w1sj1ReVdQYZEVv48cFcHkFxPFqpWQjJxvbT5SgcNIyO0&amp;sz=w1202-h264&amp;ats=1424113305097&amp;rm=14b7422cc0bb2b66&amp;zw&amp;atsh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62" y="4816574"/>
            <a:ext cx="4413107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2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Figure 4.2 - After: Glancing at the List – A design that brings key details to the Fore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2"/>
            <a:ext cx="7416824" cy="40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9" y="2276872"/>
            <a:ext cx="41052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2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13" y="153988"/>
            <a:ext cx="9725026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1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2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/>
              <a:t>Sources of Complexity</a:t>
            </a:r>
            <a:endParaRPr lang="en-AU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smtClean="0">
                <a:ea typeface="MS PGothic" pitchFamily="34" charset="-128"/>
              </a:rPr>
              <a:t>Inherent in problem &amp; description</a:t>
            </a:r>
          </a:p>
          <a:p>
            <a:endParaRPr lang="en-US" altLang="en-US" sz="3200" smtClean="0">
              <a:ea typeface="MS PGothic" pitchFamily="34" charset="-128"/>
            </a:endParaRPr>
          </a:p>
          <a:p>
            <a:r>
              <a:rPr lang="en-US" altLang="en-US" sz="3200" smtClean="0">
                <a:ea typeface="MS PGothic" pitchFamily="34" charset="-128"/>
              </a:rPr>
              <a:t>business variability between instances</a:t>
            </a:r>
            <a:br>
              <a:rPr lang="en-US" altLang="en-US" sz="3200" smtClean="0">
                <a:ea typeface="MS PGothic" pitchFamily="34" charset="-128"/>
              </a:rPr>
            </a:br>
            <a:endParaRPr lang="en-US" altLang="en-US" sz="3200" smtClean="0">
              <a:ea typeface="MS PGothic" pitchFamily="34" charset="-128"/>
            </a:endParaRPr>
          </a:p>
          <a:p>
            <a:r>
              <a:rPr lang="en-US" altLang="en-US" sz="3200" smtClean="0">
                <a:ea typeface="MS PGothic" pitchFamily="34" charset="-128"/>
              </a:rPr>
              <a:t>incompetence / inappropriate solutions</a:t>
            </a:r>
            <a:endParaRPr lang="en-AU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29433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/>
              <a:t>Complexity Model</a:t>
            </a:r>
            <a:endParaRPr lang="en-AU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1752600"/>
            <a:ext cx="0" cy="41910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43000" y="5943600"/>
            <a:ext cx="66294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9"/>
          <p:cNvSpPr txBox="1">
            <a:spLocks noChangeArrowheads="1"/>
          </p:cNvSpPr>
          <p:nvPr/>
        </p:nvSpPr>
        <p:spPr bwMode="auto">
          <a:xfrm rot="-5400000">
            <a:off x="-459581" y="3586956"/>
            <a:ext cx="23558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/>
              <a:t>Difficulty (log)</a:t>
            </a:r>
          </a:p>
        </p:txBody>
      </p:sp>
      <p:sp>
        <p:nvSpPr>
          <p:cNvPr id="29702" name="TextBox 10"/>
          <p:cNvSpPr txBox="1">
            <a:spLocks noChangeArrowheads="1"/>
          </p:cNvSpPr>
          <p:nvPr/>
        </p:nvSpPr>
        <p:spPr bwMode="auto">
          <a:xfrm>
            <a:off x="2590800" y="60960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/>
              <a:t>Semantic Depth</a:t>
            </a:r>
          </a:p>
        </p:txBody>
      </p:sp>
      <p:sp>
        <p:nvSpPr>
          <p:cNvPr id="12" name="Oval 11"/>
          <p:cNvSpPr/>
          <p:nvPr/>
        </p:nvSpPr>
        <p:spPr>
          <a:xfrm>
            <a:off x="1295400" y="4991100"/>
            <a:ext cx="1219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HTTP / HTML</a:t>
            </a:r>
          </a:p>
        </p:txBody>
      </p:sp>
      <p:sp>
        <p:nvSpPr>
          <p:cNvPr id="13" name="Oval 12"/>
          <p:cNvSpPr/>
          <p:nvPr/>
        </p:nvSpPr>
        <p:spPr>
          <a:xfrm>
            <a:off x="1600200" y="360045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XML</a:t>
            </a:r>
          </a:p>
        </p:txBody>
      </p:sp>
      <p:sp>
        <p:nvSpPr>
          <p:cNvPr id="14" name="Oval 13"/>
          <p:cNvSpPr/>
          <p:nvPr/>
        </p:nvSpPr>
        <p:spPr>
          <a:xfrm>
            <a:off x="1905000" y="2438400"/>
            <a:ext cx="914400" cy="563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WS</a:t>
            </a:r>
          </a:p>
        </p:txBody>
      </p:sp>
      <p:sp>
        <p:nvSpPr>
          <p:cNvPr id="15" name="Oval 14"/>
          <p:cNvSpPr/>
          <p:nvPr/>
        </p:nvSpPr>
        <p:spPr>
          <a:xfrm>
            <a:off x="3657600" y="4572000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HL7 v2</a:t>
            </a:r>
          </a:p>
        </p:txBody>
      </p:sp>
      <p:sp>
        <p:nvSpPr>
          <p:cNvPr id="16" name="Oval 15"/>
          <p:cNvSpPr/>
          <p:nvPr/>
        </p:nvSpPr>
        <p:spPr>
          <a:xfrm>
            <a:off x="6781800" y="152400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 err="1"/>
              <a:t>Snomed</a:t>
            </a:r>
            <a:endParaRPr lang="en-AU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153400" y="76200"/>
            <a:ext cx="152400" cy="762000"/>
          </a:xfrm>
          <a:prstGeom prst="straightConnector1">
            <a:avLst/>
          </a:prstGeom>
          <a:ln w="57150">
            <a:solidFill>
              <a:srgbClr val="A2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029200" y="32670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CDA</a:t>
            </a:r>
          </a:p>
        </p:txBody>
      </p:sp>
      <p:sp>
        <p:nvSpPr>
          <p:cNvPr id="21" name="Oval 20"/>
          <p:cNvSpPr/>
          <p:nvPr/>
        </p:nvSpPr>
        <p:spPr>
          <a:xfrm>
            <a:off x="6229350" y="11334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 HL7 V3</a:t>
            </a:r>
          </a:p>
        </p:txBody>
      </p:sp>
      <p:sp>
        <p:nvSpPr>
          <p:cNvPr id="22" name="Oval 21"/>
          <p:cNvSpPr/>
          <p:nvPr/>
        </p:nvSpPr>
        <p:spPr>
          <a:xfrm>
            <a:off x="6019800" y="224472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 err="1"/>
              <a:t>openEHR</a:t>
            </a:r>
            <a:endParaRPr lang="en-AU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23025" y="4467225"/>
            <a:ext cx="971550" cy="8382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08800" y="4630738"/>
            <a:ext cx="774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How?</a:t>
            </a:r>
          </a:p>
        </p:txBody>
      </p:sp>
      <p:sp>
        <p:nvSpPr>
          <p:cNvPr id="19" name="Oval 18"/>
          <p:cNvSpPr/>
          <p:nvPr/>
        </p:nvSpPr>
        <p:spPr>
          <a:xfrm>
            <a:off x="685800" y="56769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0130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Three Laws of Interoperability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Interoperability: It’s all about the people</a:t>
            </a:r>
          </a:p>
          <a:p>
            <a:pPr marL="628650" indent="-514350">
              <a:buFont typeface="Cambria" pitchFamily="18" charset="0"/>
              <a:buAutoNum type="arabicPeriod"/>
            </a:pPr>
            <a:endParaRPr lang="en-US" altLang="en-US" sz="3200" smtClean="0">
              <a:ea typeface="MS PGothic" pitchFamily="34" charset="-128"/>
            </a:endParaRPr>
          </a:p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You can hide the complexity, or make it worse, but you can’t make it go away</a:t>
            </a:r>
          </a:p>
          <a:p>
            <a:pPr marL="628650" indent="-514350">
              <a:buFont typeface="Cambria" pitchFamily="18" charset="0"/>
              <a:buAutoNum type="arabicPeriod"/>
            </a:pPr>
            <a:endParaRPr lang="en-US" altLang="en-US" sz="3200" smtClean="0">
              <a:ea typeface="MS PGothic" pitchFamily="34" charset="-128"/>
            </a:endParaRPr>
          </a:p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Cheap, flexible, and interoperable: when developing healthcare software, you can have two of these</a:t>
            </a:r>
            <a:endParaRPr lang="en-AU" altLang="en-US" sz="3200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82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a problem</a:t>
            </a:r>
          </a:p>
          <a:p>
            <a:r>
              <a:rPr lang="en-US" dirty="0" smtClean="0"/>
              <a:t>Engineering – not handled by CASE</a:t>
            </a:r>
          </a:p>
          <a:p>
            <a:r>
              <a:rPr lang="en-US" dirty="0" smtClean="0"/>
              <a:t>Poorly described and carelessly done</a:t>
            </a:r>
          </a:p>
          <a:p>
            <a:r>
              <a:rPr lang="en-US" dirty="0" smtClean="0"/>
              <a:t>W3C rules: must interoperate without extensions</a:t>
            </a:r>
          </a:p>
          <a:p>
            <a:pPr lvl="2"/>
            <a:r>
              <a:rPr lang="en-US" dirty="0" smtClean="0"/>
              <a:t>This is not possible in healthcare</a:t>
            </a:r>
            <a:endParaRPr lang="en-US" dirty="0"/>
          </a:p>
          <a:p>
            <a:r>
              <a:rPr lang="en-US" dirty="0" smtClean="0"/>
              <a:t>Choice – design for absolutely everything or allow extensions</a:t>
            </a:r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212976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72816"/>
            <a:ext cx="7992888" cy="5909310"/>
          </a:xfrm>
        </p:spPr>
        <p:txBody>
          <a:bodyPr/>
          <a:lstStyle/>
          <a:p>
            <a:r>
              <a:rPr lang="en-AU" dirty="0" smtClean="0"/>
              <a:t>FHIR has a standard </a:t>
            </a:r>
            <a:r>
              <a:rPr lang="en-AU" dirty="0"/>
              <a:t>extension framework</a:t>
            </a:r>
            <a:endParaRPr lang="en-AU" dirty="0" smtClean="0"/>
          </a:p>
          <a:p>
            <a:r>
              <a:rPr lang="en-AU" dirty="0" smtClean="0"/>
              <a:t>Every FHIR element can be extended</a:t>
            </a:r>
          </a:p>
          <a:p>
            <a:r>
              <a:rPr lang="en-AU" dirty="0" smtClean="0"/>
              <a:t>Every extension has:</a:t>
            </a:r>
          </a:p>
          <a:p>
            <a:pPr lvl="1"/>
            <a:r>
              <a:rPr lang="en-AU" dirty="0" smtClean="0"/>
              <a:t>Reference to a computable definition</a:t>
            </a:r>
          </a:p>
          <a:p>
            <a:pPr lvl="1"/>
            <a:r>
              <a:rPr lang="en-AU" dirty="0" smtClean="0"/>
              <a:t>Value – from a set of known types</a:t>
            </a:r>
          </a:p>
          <a:p>
            <a:r>
              <a:rPr lang="en-AU" dirty="0" smtClean="0"/>
              <a:t>Every system can read, write, store and exchange all legal extensions</a:t>
            </a:r>
          </a:p>
          <a:p>
            <a:r>
              <a:rPr lang="en-AU" dirty="0" smtClean="0"/>
              <a:t>All extensions are valid by schema etc.</a:t>
            </a:r>
          </a:p>
          <a:p>
            <a:endParaRPr lang="en-AU" dirty="0" smtClean="0"/>
          </a:p>
          <a:p>
            <a:pPr lvl="1"/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97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28800"/>
            <a:ext cx="8382000" cy="4480520"/>
          </a:xfrm>
        </p:spPr>
        <p:txBody>
          <a:bodyPr/>
          <a:lstStyle/>
          <a:p>
            <a:r>
              <a:rPr lang="en-US" sz="2800" dirty="0" smtClean="0"/>
              <a:t>Extensions are built into the wire format &amp; handled by CASE tools</a:t>
            </a:r>
          </a:p>
          <a:p>
            <a:endParaRPr lang="en-US" sz="2800" dirty="0"/>
          </a:p>
          <a:p>
            <a:r>
              <a:rPr lang="en-US" sz="2800" dirty="0" smtClean="0"/>
              <a:t>All conformant systems can “handle” any possible extension - Just a bucket of “other stuff”</a:t>
            </a:r>
          </a:p>
          <a:p>
            <a:pPr lvl="0"/>
            <a:endParaRPr lang="en-US" sz="2800" dirty="0" smtClean="0"/>
          </a:p>
          <a:p>
            <a:pPr lvl="0"/>
            <a:r>
              <a:rPr lang="en-US" sz="2800" dirty="0" smtClean="0"/>
              <a:t>Extensions rendered in human readable portion</a:t>
            </a:r>
          </a:p>
        </p:txBody>
      </p:sp>
    </p:spTree>
    <p:extLst>
      <p:ext uri="{BB962C8B-B14F-4D97-AF65-F5344CB8AC3E}">
        <p14:creationId xmlns:p14="http://schemas.microsoft.com/office/powerpoint/2010/main" val="2960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Governing 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00808"/>
            <a:ext cx="7772400" cy="4764381"/>
          </a:xfrm>
        </p:spPr>
        <p:txBody>
          <a:bodyPr/>
          <a:lstStyle/>
          <a:p>
            <a:r>
              <a:rPr lang="en-AU" dirty="0" smtClean="0"/>
              <a:t>Extensions are not a silver bullet</a:t>
            </a:r>
          </a:p>
          <a:p>
            <a:r>
              <a:rPr lang="en-AU" dirty="0" smtClean="0"/>
              <a:t>FHIR has a sliding scale governance for extensions</a:t>
            </a:r>
          </a:p>
          <a:p>
            <a:pPr lvl="1"/>
            <a:r>
              <a:rPr lang="en-AU" dirty="0" smtClean="0"/>
              <a:t>Local Projects</a:t>
            </a:r>
          </a:p>
          <a:p>
            <a:pPr lvl="1"/>
            <a:r>
              <a:rPr lang="en-AU" dirty="0" smtClean="0"/>
              <a:t>Domain standards (e.g.  Best Practice Cardiology)</a:t>
            </a:r>
          </a:p>
          <a:p>
            <a:pPr lvl="1"/>
            <a:r>
              <a:rPr lang="en-AU" dirty="0" smtClean="0"/>
              <a:t>National Standards (e.g. Standard Finnish Extensions)</a:t>
            </a:r>
          </a:p>
          <a:p>
            <a:pPr lvl="1"/>
            <a:r>
              <a:rPr lang="en-AU" dirty="0" smtClean="0"/>
              <a:t>HL7 published extensions (corner cases with international scope)</a:t>
            </a:r>
          </a:p>
          <a:p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2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What’s the goal here?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219256" cy="4358116"/>
          </a:xfrm>
        </p:spPr>
        <p:txBody>
          <a:bodyPr/>
          <a:lstStyle/>
          <a:p>
            <a:r>
              <a:rPr lang="en-AU" sz="2800" dirty="0" smtClean="0"/>
              <a:t>In most areas of healthcare standards, there is wide variability</a:t>
            </a:r>
          </a:p>
          <a:p>
            <a:pPr lvl="1"/>
            <a:r>
              <a:rPr lang="en-AU" sz="2400" dirty="0" smtClean="0"/>
              <a:t>Between systems, countries, institutions, clinicians</a:t>
            </a:r>
          </a:p>
          <a:p>
            <a:r>
              <a:rPr lang="en-AU" sz="2800" dirty="0" smtClean="0"/>
              <a:t>Choices:</a:t>
            </a:r>
          </a:p>
          <a:p>
            <a:pPr lvl="1"/>
            <a:r>
              <a:rPr lang="en-AU" sz="2400" dirty="0" smtClean="0"/>
              <a:t>Specification only supports core – no one can use it</a:t>
            </a:r>
          </a:p>
          <a:p>
            <a:pPr lvl="1"/>
            <a:r>
              <a:rPr lang="en-AU" sz="2400" dirty="0" smtClean="0"/>
              <a:t>Specification adds everything – no one understands it</a:t>
            </a:r>
          </a:p>
          <a:p>
            <a:pPr lvl="1"/>
            <a:r>
              <a:rPr lang="en-AU" sz="2400" dirty="0" smtClean="0"/>
              <a:t>Specification picks winners – only they can use it</a:t>
            </a:r>
          </a:p>
          <a:p>
            <a:pPr lvl="1"/>
            <a:r>
              <a:rPr lang="en-AU" sz="2400" dirty="0" smtClean="0"/>
              <a:t>Allow extensions that people can use</a:t>
            </a:r>
          </a:p>
          <a:p>
            <a:r>
              <a:rPr lang="en-AU" sz="2800" dirty="0" smtClean="0"/>
              <a:t>Extensions tame the specification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296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Extension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844824"/>
            <a:ext cx="8071048" cy="2362200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Eye Colour to patient resource:</a:t>
            </a:r>
          </a:p>
          <a:p>
            <a:r>
              <a:rPr lang="en-AU" dirty="0" smtClean="0"/>
              <a:t>Need to pick a URL</a:t>
            </a:r>
          </a:p>
          <a:p>
            <a:r>
              <a:rPr lang="en-AU" dirty="0" smtClean="0"/>
              <a:t>Need to choose a type</a:t>
            </a:r>
          </a:p>
          <a:p>
            <a:r>
              <a:rPr lang="en-AU" dirty="0" smtClean="0"/>
              <a:t>Have to declare and publish the extension (at the URL)</a:t>
            </a:r>
          </a:p>
          <a:p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4797152"/>
            <a:ext cx="8153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&lt;Patient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&lt;extension </a:t>
            </a:r>
            <a:r>
              <a:rPr lang="en-AU" sz="1800" b="0" dirty="0" err="1" smtClean="0">
                <a:latin typeface="Courier New" panose="02070309020205020404" pitchFamily="49" charset="0"/>
              </a:rPr>
              <a:t>url</a:t>
            </a:r>
            <a:r>
              <a:rPr lang="en-AU" sz="1800" b="0" dirty="0" smtClean="0">
                <a:latin typeface="Courier New" panose="02070309020205020404" pitchFamily="49" charset="0"/>
              </a:rPr>
              <a:t>="http://acme.org/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/</a:t>
            </a:r>
            <a:r>
              <a:rPr lang="en-AU" sz="1800" b="0" dirty="0" err="1" smtClean="0">
                <a:latin typeface="Courier New" panose="02070309020205020404" pitchFamily="49" charset="0"/>
              </a:rPr>
              <a:t>patient#eyecolor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</a:t>
            </a:r>
            <a:r>
              <a:rPr lang="en-AU" sz="1800" b="0" dirty="0" err="1" smtClean="0">
                <a:latin typeface="Courier New" panose="02070309020205020404" pitchFamily="49" charset="0"/>
              </a:rPr>
              <a:t>valueCode</a:t>
            </a:r>
            <a:r>
              <a:rPr lang="en-AU" sz="1800" b="0" dirty="0" smtClean="0">
                <a:latin typeface="Courier New" panose="02070309020205020404" pitchFamily="49" charset="0"/>
              </a:rPr>
              <a:t> value="brown"/&gt;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&lt;/extension&gt;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…</a:t>
            </a:r>
            <a:endParaRPr lang="en-AU" sz="18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1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Publishing an Extension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65707678"/>
              </p:ext>
            </p:extLst>
          </p:nvPr>
        </p:nvGraphicFramePr>
        <p:xfrm>
          <a:off x="539552" y="1700808"/>
          <a:ext cx="77724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Field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Value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Context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The patient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Eye Colour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Definition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Eye Colour as chosen by clerical staff based on visual inspection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Requirements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Refer to policy 23B section A.1.2.3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Cardinality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0..1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Type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String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Binding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Codes: blue, brown, green, mixed, violet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Modifier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false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Constraints</a:t>
                      </a:r>
                      <a:endParaRPr kumimoji="0" lang="en-AU" sz="20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Mappings</a:t>
                      </a:r>
                      <a:endParaRPr kumimoji="0" lang="en-AU" sz="20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</a:t>
                      </a: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6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Conformance Resources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Conformance – a state of system capabilities</a:t>
            </a:r>
          </a:p>
          <a:p>
            <a:r>
              <a:rPr lang="en-AU" dirty="0" smtClean="0"/>
              <a:t>Profile – a set of rules about a resource is used</a:t>
            </a:r>
          </a:p>
          <a:p>
            <a:r>
              <a:rPr lang="en-AU" dirty="0" smtClean="0"/>
              <a:t>Value set – describes a set of codes that can be used for something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52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89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StructureDefinition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how a resource structure</a:t>
            </a:r>
          </a:p>
          <a:p>
            <a:pPr lvl="1"/>
            <a:r>
              <a:rPr lang="en-US" dirty="0" smtClean="0"/>
              <a:t>What is has in it</a:t>
            </a:r>
          </a:p>
          <a:p>
            <a:pPr lvl="1"/>
            <a:r>
              <a:rPr lang="en-US" dirty="0" smtClean="0"/>
              <a:t>How it’s used</a:t>
            </a:r>
          </a:p>
          <a:p>
            <a:r>
              <a:rPr lang="en-US" dirty="0" smtClean="0"/>
              <a:t>Aka Profile, Template, Clinical Model</a:t>
            </a:r>
          </a:p>
          <a:p>
            <a:r>
              <a:rPr lang="en-US" dirty="0" smtClean="0"/>
              <a:t>Defined as a resource (defines itself)</a:t>
            </a:r>
          </a:p>
          <a:p>
            <a:r>
              <a:rPr lang="en-US" dirty="0" smtClean="0"/>
              <a:t>Provided as part of the spec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45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74269"/>
            <a:ext cx="8549243" cy="388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2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Adoption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FHIR is a draft standard</a:t>
            </a:r>
          </a:p>
          <a:p>
            <a:pPr lvl="1"/>
            <a:r>
              <a:rPr lang="en-AU" dirty="0" smtClean="0"/>
              <a:t>A ‘</a:t>
            </a:r>
            <a:r>
              <a:rPr lang="en-AU" b="1" dirty="0" smtClean="0"/>
              <a:t>beta</a:t>
            </a:r>
            <a:r>
              <a:rPr lang="en-AU" dirty="0" smtClean="0"/>
              <a:t>’ standard</a:t>
            </a:r>
          </a:p>
          <a:p>
            <a:pPr lvl="1"/>
            <a:r>
              <a:rPr lang="en-AU" dirty="0" smtClean="0"/>
              <a:t>subject to ongoing change</a:t>
            </a:r>
          </a:p>
          <a:p>
            <a:r>
              <a:rPr lang="en-AU" dirty="0" smtClean="0"/>
              <a:t>In spite of this, it is being adopted quickly</a:t>
            </a:r>
          </a:p>
          <a:p>
            <a:pPr lvl="1"/>
            <a:r>
              <a:rPr lang="en-AU" dirty="0" smtClean="0"/>
              <a:t>Cited in US MU3 regulations (implicitly)</a:t>
            </a:r>
          </a:p>
          <a:p>
            <a:pPr lvl="1"/>
            <a:r>
              <a:rPr lang="en-AU" dirty="0" smtClean="0"/>
              <a:t>Argonaut / HSPC projects – large US vendors</a:t>
            </a:r>
          </a:p>
          <a:p>
            <a:pPr lvl="1"/>
            <a:r>
              <a:rPr lang="en-AU" dirty="0" smtClean="0"/>
              <a:t>National EHRs going live this year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54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Profiles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 can just go ahead and use a resource</a:t>
            </a:r>
          </a:p>
          <a:p>
            <a:pPr lvl="1"/>
            <a:r>
              <a:rPr lang="en-AU" dirty="0" smtClean="0"/>
              <a:t>No need for a profile</a:t>
            </a:r>
          </a:p>
          <a:p>
            <a:r>
              <a:rPr lang="en-AU" dirty="0" smtClean="0"/>
              <a:t>But you can write a profile</a:t>
            </a:r>
          </a:p>
          <a:p>
            <a:pPr lvl="1"/>
            <a:r>
              <a:rPr lang="en-AU" dirty="0" smtClean="0"/>
              <a:t>Document your usage in detail for partners</a:t>
            </a:r>
          </a:p>
          <a:p>
            <a:r>
              <a:rPr lang="en-AU" dirty="0" smtClean="0"/>
              <a:t>You can mark a resource with a profile</a:t>
            </a:r>
          </a:p>
          <a:p>
            <a:pPr lvl="1"/>
            <a:r>
              <a:rPr lang="en-AU" dirty="0" smtClean="0"/>
              <a:t>It’s just a claim – can test conformance with that</a:t>
            </a:r>
          </a:p>
          <a:p>
            <a:pPr lvl="1"/>
            <a:r>
              <a:rPr lang="en-AU" dirty="0" err="1" smtClean="0"/>
              <a:t>Denormalization</a:t>
            </a:r>
            <a:r>
              <a:rPr lang="en-AU" dirty="0" smtClean="0"/>
              <a:t> for performance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038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Value sets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list of codes</a:t>
            </a:r>
          </a:p>
          <a:p>
            <a:pPr lvl="1"/>
            <a:r>
              <a:rPr lang="en-AU" dirty="0" smtClean="0"/>
              <a:t>Define your own, include codes from other code system (e.g. LOINC)</a:t>
            </a:r>
          </a:p>
          <a:p>
            <a:r>
              <a:rPr lang="en-AU" dirty="0" smtClean="0"/>
              <a:t>Used to define conformance rules, UI functionality, system capabilities</a:t>
            </a:r>
          </a:p>
          <a:p>
            <a:r>
              <a:rPr lang="en-AU" dirty="0" smtClean="0"/>
              <a:t>Functional service built around this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73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67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32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60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C#, Java, Pascal, </a:t>
            </a:r>
            <a:r>
              <a:rPr lang="en-US" sz="2400" dirty="0" err="1" smtClean="0"/>
              <a:t>ObjectiveC</a:t>
            </a:r>
            <a:r>
              <a:rPr lang="en-US" sz="2400" dirty="0" smtClean="0"/>
              <a:t> – 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9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scenarios </a:t>
            </a:r>
            <a:r>
              <a:rPr lang="en-US" dirty="0" smtClean="0"/>
              <a:t>implementers </a:t>
            </a:r>
            <a:r>
              <a:rPr lang="en-US" dirty="0"/>
              <a:t>ask for</a:t>
            </a:r>
          </a:p>
          <a:p>
            <a:r>
              <a:rPr lang="en-US" dirty="0"/>
              <a:t>Inclusion of content in core specification is based on core content rule</a:t>
            </a:r>
          </a:p>
          <a:p>
            <a:pPr lvl="1"/>
            <a:r>
              <a:rPr lang="en-US" dirty="0"/>
              <a:t>“We only include data elements if we are confident that most normal implementations using that resource will make use of the element”</a:t>
            </a:r>
          </a:p>
          <a:p>
            <a:pPr lvl="1"/>
            <a:r>
              <a:rPr lang="en-US" dirty="0"/>
              <a:t>Other content </a:t>
            </a:r>
            <a:r>
              <a:rPr lang="en-US" dirty="0" smtClean="0"/>
              <a:t>in extensions (more </a:t>
            </a:r>
            <a:r>
              <a:rPr lang="en-US" dirty="0"/>
              <a:t>on this later)</a:t>
            </a:r>
          </a:p>
          <a:p>
            <a:pPr lvl="1"/>
            <a:r>
              <a:rPr lang="en-US" dirty="0"/>
              <a:t>Easy to say, governance challenge to achieve</a:t>
            </a:r>
          </a:p>
          <a:p>
            <a:r>
              <a:rPr lang="en-US" dirty="0"/>
              <a:t>Resources are simple and easy to understand and use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083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Instances shared using XML &amp; JSON</a:t>
            </a:r>
          </a:p>
          <a:p>
            <a:pPr lvl="0"/>
            <a:r>
              <a:rPr lang="en-US" dirty="0" smtClean="0"/>
              <a:t>Web calls work the same way they do for Facebook</a:t>
            </a:r>
            <a:r>
              <a:rPr lang="en-US" baseline="0" dirty="0" smtClean="0"/>
              <a:t> &amp; Twitter</a:t>
            </a:r>
          </a:p>
          <a:p>
            <a:pPr lvl="0"/>
            <a:r>
              <a:rPr lang="en-US" dirty="0" smtClean="0"/>
              <a:t>Rely on HTTPS, OAuth, etc. for security functions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 rot="1342982">
            <a:off x="195075" y="2958290"/>
            <a:ext cx="864096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noFill/>
                  <a:prstDash val="solid"/>
                </a:ln>
                <a:solidFill>
                  <a:schemeClr val="accent1">
                    <a:alpha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http://...</a:t>
            </a:r>
            <a:endParaRPr lang="en-US" sz="16600" b="1" cap="none" spc="0" dirty="0">
              <a:ln w="12700">
                <a:noFill/>
                <a:prstDash val="solid"/>
              </a:ln>
              <a:solidFill>
                <a:schemeClr val="accent1">
                  <a:alpha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Clinical Documents has both narrative and data</a:t>
            </a:r>
          </a:p>
          <a:p>
            <a:r>
              <a:rPr lang="en-US" dirty="0" smtClean="0"/>
              <a:t>The data / narrative dynamic exists throughout the process 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is required to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4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Enables information </a:t>
            </a:r>
            <a:r>
              <a:rPr lang="en-AU" dirty="0"/>
              <a:t>exchange </a:t>
            </a:r>
            <a:r>
              <a:rPr lang="en-AU" dirty="0" smtClean="0"/>
              <a:t>to support </a:t>
            </a:r>
            <a:r>
              <a:rPr lang="en-AU" dirty="0"/>
              <a:t>the provision of </a:t>
            </a:r>
            <a:r>
              <a:rPr lang="en-AU" dirty="0" smtClean="0"/>
              <a:t>healthcare</a:t>
            </a:r>
          </a:p>
          <a:p>
            <a:r>
              <a:rPr lang="en-AU" dirty="0" smtClean="0"/>
              <a:t>Standard </a:t>
            </a:r>
            <a:r>
              <a:rPr lang="en-AU" dirty="0"/>
              <a:t>industry RESTful </a:t>
            </a:r>
            <a:r>
              <a:rPr lang="en-AU" dirty="0" smtClean="0"/>
              <a:t>practices</a:t>
            </a:r>
          </a:p>
          <a:p>
            <a:pPr lvl="1"/>
            <a:r>
              <a:rPr lang="en-AU" dirty="0" smtClean="0"/>
              <a:t>But more than just REST</a:t>
            </a:r>
            <a:endParaRPr lang="en-AU" dirty="0"/>
          </a:p>
          <a:p>
            <a:r>
              <a:rPr lang="en-AU" dirty="0" smtClean="0"/>
              <a:t>Scope </a:t>
            </a:r>
            <a:r>
              <a:rPr lang="en-AU" dirty="0"/>
              <a:t>of FHIR </a:t>
            </a:r>
            <a:r>
              <a:rPr lang="en-AU" dirty="0" smtClean="0"/>
              <a:t>is broad</a:t>
            </a:r>
          </a:p>
          <a:p>
            <a:pPr lvl="1"/>
            <a:r>
              <a:rPr lang="en-AU" dirty="0" smtClean="0"/>
              <a:t>human and veterinary</a:t>
            </a:r>
          </a:p>
          <a:p>
            <a:pPr lvl="1"/>
            <a:r>
              <a:rPr lang="en-AU" dirty="0" smtClean="0"/>
              <a:t>clinical care, public health, clinical trials</a:t>
            </a:r>
          </a:p>
          <a:p>
            <a:pPr lvl="1"/>
            <a:r>
              <a:rPr lang="en-AU" dirty="0" smtClean="0"/>
              <a:t>administration and financial aspects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FHIR &amp; Cost of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These factors will drive down the cost of integration and interoperability </a:t>
            </a:r>
          </a:p>
          <a:p>
            <a:pPr lvl="1"/>
            <a:r>
              <a:rPr lang="en-AU" sz="2600" dirty="0" smtClean="0"/>
              <a:t>Easier to Develop</a:t>
            </a:r>
          </a:p>
          <a:p>
            <a:pPr lvl="1"/>
            <a:r>
              <a:rPr lang="en-AU" sz="2600" dirty="0" smtClean="0"/>
              <a:t>Easier to Troubleshoot</a:t>
            </a:r>
          </a:p>
          <a:p>
            <a:pPr lvl="1"/>
            <a:r>
              <a:rPr lang="en-AU" sz="2600" dirty="0" smtClean="0"/>
              <a:t>Easier to Leverage in production</a:t>
            </a:r>
          </a:p>
          <a:p>
            <a:pPr lvl="1"/>
            <a:r>
              <a:rPr lang="en-AU" sz="2600" dirty="0" smtClean="0"/>
              <a:t>More people to do the work (less expensive consultants)</a:t>
            </a:r>
          </a:p>
          <a:p>
            <a:r>
              <a:rPr lang="en-AU" sz="2800" dirty="0" smtClean="0"/>
              <a:t>Competing approaches will have to match the cost, or disappear – effect is already being felt</a:t>
            </a:r>
          </a:p>
        </p:txBody>
      </p:sp>
    </p:spTree>
    <p:extLst>
      <p:ext uri="{BB962C8B-B14F-4D97-AF65-F5344CB8AC3E}">
        <p14:creationId xmlns:p14="http://schemas.microsoft.com/office/powerpoint/2010/main" val="9452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impact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7772400" cy="4478149"/>
          </a:xfrm>
        </p:spPr>
        <p:txBody>
          <a:bodyPr/>
          <a:lstStyle/>
          <a:p>
            <a:r>
              <a:rPr lang="en-AU" dirty="0" smtClean="0"/>
              <a:t>Impact of FHIR on the market:</a:t>
            </a:r>
          </a:p>
          <a:p>
            <a:pPr lvl="1"/>
            <a:r>
              <a:rPr lang="en-AU" dirty="0" smtClean="0"/>
              <a:t>Drive interoperability prices down</a:t>
            </a:r>
          </a:p>
          <a:p>
            <a:pPr lvl="1"/>
            <a:r>
              <a:rPr lang="en-AU" dirty="0" smtClean="0"/>
              <a:t>Higher Expectations</a:t>
            </a:r>
          </a:p>
          <a:p>
            <a:pPr lvl="1"/>
            <a:r>
              <a:rPr lang="en-AU" dirty="0" smtClean="0"/>
              <a:t>Increased spend on integration (N x 2!)</a:t>
            </a:r>
          </a:p>
          <a:p>
            <a:r>
              <a:rPr lang="en-AU" dirty="0" smtClean="0"/>
              <a:t>Overall Market focus</a:t>
            </a:r>
          </a:p>
          <a:p>
            <a:pPr lvl="1"/>
            <a:r>
              <a:rPr lang="en-AU" dirty="0" smtClean="0"/>
              <a:t>PHR on the web</a:t>
            </a:r>
          </a:p>
          <a:p>
            <a:pPr lvl="1"/>
            <a:r>
              <a:rPr lang="en-AU" dirty="0" smtClean="0"/>
              <a:t>Healthcare repositories (MHD+)</a:t>
            </a:r>
          </a:p>
          <a:p>
            <a:pPr lvl="1"/>
            <a:r>
              <a:rPr lang="en-AU" dirty="0" smtClean="0"/>
              <a:t>Device Data management</a:t>
            </a:r>
          </a:p>
          <a:p>
            <a:pPr lvl="1"/>
            <a:r>
              <a:rPr lang="en-AU" dirty="0"/>
              <a:t>Retooling existing connections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35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7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CDA</a:t>
            </a:r>
          </a:p>
          <a:p>
            <a:r>
              <a:rPr lang="en-US" dirty="0" smtClean="0"/>
              <a:t>Collection</a:t>
            </a:r>
            <a:r>
              <a:rPr lang="en-US" baseline="0" dirty="0" smtClean="0"/>
              <a:t> of resources bound together</a:t>
            </a:r>
          </a:p>
          <a:p>
            <a:pPr lvl="1"/>
            <a:r>
              <a:rPr lang="en-US" baseline="0" dirty="0" smtClean="0"/>
              <a:t>Root is a “Composition” resource</a:t>
            </a:r>
          </a:p>
          <a:p>
            <a:pPr lvl="1"/>
            <a:r>
              <a:rPr lang="en-US" baseline="0" dirty="0" smtClean="0"/>
              <a:t>Just like CDA header</a:t>
            </a:r>
          </a:p>
          <a:p>
            <a:r>
              <a:rPr lang="en-US" baseline="0" dirty="0" smtClean="0"/>
              <a:t>Sent as a bundle</a:t>
            </a:r>
          </a:p>
          <a:p>
            <a:r>
              <a:rPr lang="en-US" baseline="0" dirty="0" smtClean="0"/>
              <a:t>One context</a:t>
            </a:r>
          </a:p>
          <a:p>
            <a:r>
              <a:rPr lang="en-US" baseline="0" dirty="0" smtClean="0"/>
              <a:t>Can be signed, authenticated,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8539080"/>
              </p:ext>
            </p:extLst>
          </p:nvPr>
        </p:nvGraphicFramePr>
        <p:xfrm>
          <a:off x="7092280" y="2924944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0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v2 and v3 messaging</a:t>
            </a:r>
          </a:p>
          <a:p>
            <a:r>
              <a:rPr lang="en-US" dirty="0" smtClean="0"/>
              <a:t>Also a collection of resources as a bundle</a:t>
            </a:r>
          </a:p>
          <a:p>
            <a:r>
              <a:rPr lang="en-US" dirty="0" smtClean="0"/>
              <a:t>Allows request/response behavior with bundles for both request and response</a:t>
            </a:r>
          </a:p>
          <a:p>
            <a:r>
              <a:rPr lang="en-US" dirty="0" smtClean="0"/>
              <a:t>Event-driven</a:t>
            </a:r>
          </a:p>
          <a:p>
            <a:pPr lvl="1"/>
            <a:r>
              <a:rPr lang="en-US" dirty="0" smtClean="0"/>
              <a:t>E.g. Send lab order, get back result</a:t>
            </a:r>
          </a:p>
          <a:p>
            <a:r>
              <a:rPr lang="en-US" dirty="0" smtClean="0"/>
              <a:t>Can be asynchronous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44176261"/>
              </p:ext>
            </p:extLst>
          </p:nvPr>
        </p:nvGraphicFramePr>
        <p:xfrm>
          <a:off x="7092280" y="4293096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7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</a:t>
            </a:r>
          </a:p>
          <a:p>
            <a:pPr lvl="1"/>
            <a:r>
              <a:rPr lang="en-US" dirty="0" smtClean="0"/>
              <a:t>Use HTTP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16467738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1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8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Architecture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400" dirty="0" smtClean="0"/>
              <a:t>Standalone FHIR Server</a:t>
            </a:r>
          </a:p>
          <a:p>
            <a:r>
              <a:rPr lang="en-AU" sz="2400" dirty="0" smtClean="0"/>
              <a:t>A FHIR Server in front of an existing application (e.g. SQL)</a:t>
            </a:r>
          </a:p>
          <a:p>
            <a:pPr lvl="1"/>
            <a:r>
              <a:rPr lang="en-AU" sz="2000" dirty="0" smtClean="0"/>
              <a:t>FHIR as front end to an XDS server (“MHD”)</a:t>
            </a:r>
          </a:p>
          <a:p>
            <a:r>
              <a:rPr lang="en-AU" sz="2400" dirty="0" smtClean="0"/>
              <a:t>An interface engine that ‘speaks’ FHIR</a:t>
            </a:r>
          </a:p>
          <a:p>
            <a:r>
              <a:rPr lang="en-AU" sz="2400" dirty="0" smtClean="0"/>
              <a:t>A tablet/mobile phone application</a:t>
            </a:r>
          </a:p>
          <a:p>
            <a:r>
              <a:rPr lang="en-AU" sz="2400" dirty="0" smtClean="0"/>
              <a:t>Web portal uses FHIR to access other systems</a:t>
            </a:r>
          </a:p>
          <a:p>
            <a:r>
              <a:rPr lang="en-AU" sz="2400" dirty="0" smtClean="0"/>
              <a:t>A healthcare application that access information from multiple systems as well as it’s own server</a:t>
            </a:r>
          </a:p>
          <a:p>
            <a:r>
              <a:rPr lang="en-AU" sz="2400" dirty="0" smtClean="0"/>
              <a:t>Smart-On-FHIR – an EHR plug-in framework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Reference Implementations – object models, parsers, serializers, clients, validators, utilities</a:t>
            </a:r>
          </a:p>
          <a:p>
            <a:r>
              <a:rPr lang="en-AU" smtClean="0"/>
              <a:t>Schema, Schematron, Validation Pack</a:t>
            </a:r>
          </a:p>
          <a:p>
            <a:r>
              <a:rPr lang="en-AU" smtClean="0"/>
              <a:t>1000’s of examples </a:t>
            </a:r>
          </a:p>
          <a:p>
            <a:r>
              <a:rPr lang="en-AU" smtClean="0"/>
              <a:t>Live Servers to test against </a:t>
            </a:r>
          </a:p>
          <a:p>
            <a:pPr lvl="1"/>
            <a:r>
              <a:rPr lang="en-AU" smtClean="0">
                <a:hlinkClick r:id="rId2"/>
              </a:rPr>
              <a:t>http://wiki.hl7.org/index.php?title=Publicly_Available_FHIR_Servers_for_testing</a:t>
            </a:r>
            <a:endParaRPr lang="en-AU" smtClean="0"/>
          </a:p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Framework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Common features of all resources:</a:t>
            </a:r>
            <a:endParaRPr lang="en-AU" dirty="0"/>
          </a:p>
          <a:p>
            <a:r>
              <a:rPr lang="en-AU" dirty="0"/>
              <a:t>A URL that identifies it</a:t>
            </a:r>
          </a:p>
          <a:p>
            <a:r>
              <a:rPr lang="en-AU" dirty="0"/>
              <a:t>Common metadata</a:t>
            </a:r>
          </a:p>
          <a:p>
            <a:r>
              <a:rPr lang="en-AU" dirty="0"/>
              <a:t>A human-readable XHTML summary</a:t>
            </a:r>
          </a:p>
          <a:p>
            <a:r>
              <a:rPr lang="en-AU" dirty="0"/>
              <a:t>A set of defined common data elements</a:t>
            </a:r>
          </a:p>
          <a:p>
            <a:r>
              <a:rPr lang="en-AU" dirty="0"/>
              <a:t>An extensibility framework </a:t>
            </a:r>
            <a:endParaRPr lang="en-AU" dirty="0" smtClean="0"/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Represented </a:t>
            </a:r>
            <a:r>
              <a:rPr lang="en-AU" dirty="0"/>
              <a:t>as either XML or </a:t>
            </a:r>
            <a:r>
              <a:rPr lang="en-AU" dirty="0" smtClean="0"/>
              <a:t>JSON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5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Servers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Use the servers to explore how it works</a:t>
            </a:r>
          </a:p>
          <a:p>
            <a:r>
              <a:rPr lang="en-AU" smtClean="0"/>
              <a:t>Write clients that use the test data</a:t>
            </a:r>
          </a:p>
          <a:p>
            <a:r>
              <a:rPr lang="en-AU" smtClean="0"/>
              <a:t>Test that you got your own system right</a:t>
            </a:r>
          </a:p>
          <a:p>
            <a:r>
              <a:rPr lang="en-AU" smtClean="0"/>
              <a:t>Most developers:</a:t>
            </a:r>
          </a:p>
          <a:p>
            <a:pPr lvl="1"/>
            <a:r>
              <a:rPr lang="en-AU" smtClean="0"/>
              <a:t>use the servers to learn</a:t>
            </a:r>
          </a:p>
          <a:p>
            <a:pPr lvl="1"/>
            <a:r>
              <a:rPr lang="en-AU" smtClean="0"/>
              <a:t>consult the documentation occasionally</a:t>
            </a:r>
          </a:p>
          <a:p>
            <a:pPr lvl="1"/>
            <a:r>
              <a:rPr lang="en-AU" smtClean="0"/>
              <a:t>I do recommend to read the specification a little</a:t>
            </a:r>
          </a:p>
          <a:p>
            <a:pPr lvl="1"/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Other Free software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See </a:t>
            </a:r>
            <a:r>
              <a:rPr lang="en-AU" smtClean="0">
                <a:hlinkClick r:id="rId2"/>
              </a:rPr>
              <a:t>http://wiki.hl7.org/index.php?title=Open_Source_FHIR_implementations</a:t>
            </a:r>
            <a:endParaRPr lang="en-AU" smtClean="0"/>
          </a:p>
          <a:p>
            <a:r>
              <a:rPr lang="en-AU" smtClean="0"/>
              <a:t>Coming shortly:</a:t>
            </a:r>
          </a:p>
          <a:p>
            <a:pPr lvl="1"/>
            <a:r>
              <a:rPr lang="en-AU" smtClean="0"/>
              <a:t>“Sprinkler” – a conformance test tool for servers</a:t>
            </a:r>
          </a:p>
          <a:p>
            <a:pPr lvl="1"/>
            <a:r>
              <a:rPr lang="en-AU" smtClean="0"/>
              <a:t>“Forge” – an editor for conformance statements</a:t>
            </a:r>
          </a:p>
          <a:p>
            <a:pPr lvl="1"/>
            <a:r>
              <a:rPr lang="en-AU" smtClean="0"/>
              <a:t>A Value set Editor</a:t>
            </a:r>
          </a:p>
          <a:p>
            <a:pPr lvl="1"/>
            <a:r>
              <a:rPr lang="en-AU" smtClean="0"/>
              <a:t>Several implementation guide publishers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Open invitation to any interested party to come and write software that exchanges FHIR resources</a:t>
            </a:r>
          </a:p>
          <a:p>
            <a:r>
              <a:rPr lang="en-AU" sz="2800" dirty="0" smtClean="0"/>
              <a:t>Always hold one before HL7 meetings (last week) + Others by invitation</a:t>
            </a:r>
          </a:p>
          <a:p>
            <a:r>
              <a:rPr lang="en-AU" sz="2800" dirty="0" smtClean="0"/>
              <a:t>Mix of skills</a:t>
            </a:r>
          </a:p>
          <a:p>
            <a:pPr lvl="1"/>
            <a:r>
              <a:rPr lang="en-AU" sz="2400" dirty="0" smtClean="0"/>
              <a:t>Newbies (“where is the spec?”)</a:t>
            </a:r>
          </a:p>
          <a:p>
            <a:pPr lvl="1"/>
            <a:r>
              <a:rPr lang="en-AU" sz="2400" dirty="0" smtClean="0"/>
              <a:t>Old hands who’ve been to every connectathon</a:t>
            </a:r>
          </a:p>
          <a:p>
            <a:pPr lvl="1"/>
            <a:r>
              <a:rPr lang="en-AU" sz="2400" dirty="0" smtClean="0"/>
              <a:t>Experiment with new features</a:t>
            </a:r>
          </a:p>
          <a:p>
            <a:r>
              <a:rPr lang="en-AU" sz="2800" dirty="0" smtClean="0"/>
              <a:t>We have a virtual connectathon all the time…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Stack Overflow – ask implementation questions</a:t>
            </a:r>
          </a:p>
          <a:p>
            <a:pPr lvl="1"/>
            <a:r>
              <a:rPr lang="en-AU" sz="2400" dirty="0" smtClean="0"/>
              <a:t>Link from front page</a:t>
            </a:r>
          </a:p>
          <a:p>
            <a:pPr lvl="1"/>
            <a:r>
              <a:rPr lang="en-AU" sz="2400" dirty="0" smtClean="0"/>
              <a:t>Search for answers first</a:t>
            </a:r>
          </a:p>
          <a:p>
            <a:pPr lvl="1"/>
            <a:r>
              <a:rPr lang="en-AU" sz="2400" dirty="0" smtClean="0"/>
              <a:t>Don’t ask for changes to the spec (get deleted!)</a:t>
            </a:r>
          </a:p>
          <a:p>
            <a:r>
              <a:rPr lang="en-AU" sz="2800" dirty="0" smtClean="0"/>
              <a:t>gForge Tracker – ask for changes to the spec </a:t>
            </a:r>
          </a:p>
          <a:p>
            <a:pPr lvl="1"/>
            <a:r>
              <a:rPr lang="en-AU" sz="2400" dirty="0" smtClean="0"/>
              <a:t>Link from bottom of every page</a:t>
            </a:r>
          </a:p>
          <a:p>
            <a:pPr lvl="1"/>
            <a:r>
              <a:rPr lang="en-AU" sz="2400" dirty="0" smtClean="0"/>
              <a:t>But have discussion somewhere first</a:t>
            </a:r>
          </a:p>
          <a:p>
            <a:r>
              <a:rPr lang="en-AU" sz="2800" dirty="0" err="1" smtClean="0"/>
              <a:t>Disqus</a:t>
            </a:r>
            <a:r>
              <a:rPr lang="en-AU" sz="2800" dirty="0" smtClean="0"/>
              <a:t> – on every page of the specification</a:t>
            </a:r>
          </a:p>
          <a:p>
            <a:r>
              <a:rPr lang="en-AU" sz="2800" dirty="0" smtClean="0"/>
              <a:t>Skype – implementers channel – 105 participants</a:t>
            </a:r>
          </a:p>
          <a:p>
            <a:r>
              <a:rPr lang="en-AU" sz="2800" dirty="0" smtClean="0"/>
              <a:t>FHIR Email list, Connectathons, Tutorials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Today / Tomorrow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Versions for today/tomorrow:</a:t>
            </a:r>
          </a:p>
          <a:p>
            <a:pPr lvl="1"/>
            <a:r>
              <a:rPr lang="en-AU" dirty="0" smtClean="0"/>
              <a:t>FHIR is a rolling target right now (&gt;100 commits/day)</a:t>
            </a:r>
          </a:p>
          <a:p>
            <a:pPr lvl="1"/>
            <a:r>
              <a:rPr lang="en-AU" dirty="0" smtClean="0"/>
              <a:t>Server: </a:t>
            </a:r>
            <a:r>
              <a:rPr lang="en-AU" sz="1900" dirty="0">
                <a:hlinkClick r:id="rId2"/>
              </a:rPr>
              <a:t>http://fhir-dev.healthintersections.com.au/open</a:t>
            </a:r>
            <a:r>
              <a:rPr lang="en-AU" sz="1900" dirty="0"/>
              <a:t> </a:t>
            </a:r>
          </a:p>
          <a:p>
            <a:pPr lvl="1"/>
            <a:r>
              <a:rPr lang="en-AU" dirty="0" smtClean="0"/>
              <a:t>Stable version of spec: </a:t>
            </a:r>
            <a:br>
              <a:rPr lang="en-AU" dirty="0" smtClean="0"/>
            </a:br>
            <a:r>
              <a:rPr lang="en-AU" sz="1900" dirty="0" smtClean="0">
                <a:hlinkClick r:id="rId3"/>
              </a:rPr>
              <a:t>http</a:t>
            </a:r>
            <a:r>
              <a:rPr lang="en-AU" sz="1900" dirty="0">
                <a:hlinkClick r:id="rId3"/>
              </a:rPr>
              <a:t>://</a:t>
            </a:r>
            <a:r>
              <a:rPr lang="en-AU" sz="1900" dirty="0" smtClean="0">
                <a:hlinkClick r:id="rId3"/>
              </a:rPr>
              <a:t>fhir-dev.healthintersections.com.au/index.html</a:t>
            </a:r>
            <a:endParaRPr lang="en-AU" dirty="0" smtClean="0"/>
          </a:p>
          <a:p>
            <a:pPr lvl="1"/>
            <a:r>
              <a:rPr lang="en-AU" dirty="0"/>
              <a:t>HAPI:  </a:t>
            </a:r>
            <a:r>
              <a:rPr lang="en-AU" sz="1900" dirty="0">
                <a:hlinkClick r:id="rId4"/>
              </a:rPr>
              <a:t>http://fhirtest.uhn.ca/baseDstu2/</a:t>
            </a:r>
            <a:endParaRPr lang="en-AU" sz="1900" dirty="0"/>
          </a:p>
          <a:p>
            <a:pPr lvl="1"/>
            <a:r>
              <a:rPr lang="en-AU" dirty="0" err="1" smtClean="0"/>
              <a:t>.Net</a:t>
            </a:r>
            <a:r>
              <a:rPr lang="en-AU" dirty="0"/>
              <a:t> RI: </a:t>
            </a:r>
            <a:r>
              <a:rPr lang="en-AU" sz="1900" dirty="0">
                <a:hlinkClick r:id="rId5"/>
              </a:rPr>
              <a:t>https://</a:t>
            </a:r>
            <a:r>
              <a:rPr lang="en-AU" sz="1900" dirty="0" smtClean="0">
                <a:hlinkClick r:id="rId5"/>
              </a:rPr>
              <a:t>www.nuget.org/packages/Hl7.Fhir/0.11.1-alpha4</a:t>
            </a:r>
            <a:r>
              <a:rPr lang="en-AU" sz="1900" dirty="0" smtClean="0"/>
              <a:t> </a:t>
            </a:r>
            <a:endParaRPr lang="en-AU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4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1" t="9052" r="57700" b="31100"/>
          <a:stretch/>
        </p:blipFill>
        <p:spPr>
          <a:xfrm>
            <a:off x="392928" y="305861"/>
            <a:ext cx="5840522" cy="59983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8713" y="1295555"/>
            <a:ext cx="5416056" cy="117383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7" name="Text Box 3"/>
          <p:cNvSpPr txBox="1"/>
          <p:nvPr/>
        </p:nvSpPr>
        <p:spPr>
          <a:xfrm>
            <a:off x="6434444" y="1478439"/>
            <a:ext cx="239733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600" dirty="0" smtClean="0">
                <a:effectLst/>
                <a:ea typeface="Calibri"/>
                <a:cs typeface="Times New Roman"/>
              </a:rPr>
              <a:t>Summary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68144" y="177281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/>
          <p:cNvSpPr txBox="1"/>
          <p:nvPr/>
        </p:nvSpPr>
        <p:spPr>
          <a:xfrm>
            <a:off x="6419171" y="3717032"/>
            <a:ext cx="2401146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600" dirty="0">
                <a:effectLst/>
                <a:ea typeface="Calibri"/>
                <a:cs typeface="Times New Roman"/>
              </a:rPr>
            </a:br>
            <a:r>
              <a:rPr lang="en-AU" sz="16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MRN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Name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Gender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Date of Birth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Provider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44769" y="4653136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8713" y="3212976"/>
            <a:ext cx="5439431" cy="28803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19541" y="2517149"/>
            <a:ext cx="5416056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4" name="Text Box 10"/>
          <p:cNvSpPr txBox="1"/>
          <p:nvPr/>
        </p:nvSpPr>
        <p:spPr>
          <a:xfrm>
            <a:off x="6419171" y="2511255"/>
            <a:ext cx="2401146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6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47309" y="2832785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428713" y="497697"/>
            <a:ext cx="5416056" cy="75010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Text Box 3"/>
          <p:cNvSpPr txBox="1"/>
          <p:nvPr/>
        </p:nvSpPr>
        <p:spPr>
          <a:xfrm>
            <a:off x="6434444" y="680580"/>
            <a:ext cx="2397336" cy="4601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effectLst/>
                <a:ea typeface="Calibri"/>
                <a:cs typeface="Times New Roman"/>
              </a:rPr>
              <a:t>Identity &amp; Metadata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68145" y="974957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8234</TotalTime>
  <Words>3650</Words>
  <Application>Microsoft Office PowerPoint</Application>
  <PresentationFormat>On-screen Show (4:3)</PresentationFormat>
  <Paragraphs>776</Paragraphs>
  <Slides>85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Refined</vt:lpstr>
      <vt:lpstr>Introduction to FHIR</vt:lpstr>
      <vt:lpstr>Today / Tomorrow</vt:lpstr>
      <vt:lpstr>What is FHIR?</vt:lpstr>
      <vt:lpstr>Answer: An instigator of bad puns</vt:lpstr>
      <vt:lpstr>The acronym</vt:lpstr>
      <vt:lpstr>Adoption</vt:lpstr>
      <vt:lpstr>Introduction</vt:lpstr>
      <vt:lpstr>Framework</vt:lpstr>
      <vt:lpstr>PowerPoint Presentation</vt:lpstr>
      <vt:lpstr>Resources</vt:lpstr>
      <vt:lpstr>PowerPoint Presentation</vt:lpstr>
      <vt:lpstr>Creating a resource</vt:lpstr>
      <vt:lpstr>Server Response</vt:lpstr>
      <vt:lpstr>Server Failure</vt:lpstr>
      <vt:lpstr>Reading a Resource</vt:lpstr>
      <vt:lpstr>Read response</vt:lpstr>
      <vt:lpstr>Search Request</vt:lpstr>
      <vt:lpstr>PowerPoint Presentation</vt:lpstr>
      <vt:lpstr>PowerPoint Presentation</vt:lpstr>
      <vt:lpstr>Update Request</vt:lpstr>
      <vt:lpstr>Update Response</vt:lpstr>
      <vt:lpstr>Base Resource</vt:lpstr>
      <vt:lpstr>FHIR Resources</vt:lpstr>
      <vt:lpstr>Resources</vt:lpstr>
      <vt:lpstr>What’s a Resource?</vt:lpstr>
      <vt:lpstr>DSTU Resource List</vt:lpstr>
      <vt:lpstr>PowerPoint Presentation</vt:lpstr>
      <vt:lpstr>Resource Documentation</vt:lpstr>
      <vt:lpstr>Resource Definitions</vt:lpstr>
      <vt:lpstr>Resource Definitions</vt:lpstr>
      <vt:lpstr>Resource Definitions</vt:lpstr>
      <vt:lpstr>Resource Definitions</vt:lpstr>
      <vt:lpstr>Example Resource Definitions</vt:lpstr>
      <vt:lpstr>Web of resources</vt:lpstr>
      <vt:lpstr>References</vt:lpstr>
      <vt:lpstr>Rules for references</vt:lpstr>
      <vt:lpstr>Narrative</vt:lpstr>
      <vt:lpstr>Narrative XHTML</vt:lpstr>
      <vt:lpstr>FHIR Extensions</vt:lpstr>
      <vt:lpstr>Problems we face</vt:lpstr>
      <vt:lpstr>PowerPoint Presentation</vt:lpstr>
      <vt:lpstr>PowerPoint Presentation</vt:lpstr>
      <vt:lpstr>PowerPoint Presentation</vt:lpstr>
      <vt:lpstr>PowerPoint Presentation</vt:lpstr>
      <vt:lpstr>Sources of Complexity</vt:lpstr>
      <vt:lpstr>Complexity Model</vt:lpstr>
      <vt:lpstr>Three Laws of Interoperability</vt:lpstr>
      <vt:lpstr>The Case for Extensions</vt:lpstr>
      <vt:lpstr>Extensions</vt:lpstr>
      <vt:lpstr>No pain…</vt:lpstr>
      <vt:lpstr>Governing Extensions</vt:lpstr>
      <vt:lpstr>What’s the goal here?</vt:lpstr>
      <vt:lpstr>Example Extension</vt:lpstr>
      <vt:lpstr>Publishing an Extension</vt:lpstr>
      <vt:lpstr>Profiles &amp; conformance</vt:lpstr>
      <vt:lpstr>Conformance Resources</vt:lpstr>
      <vt:lpstr>Conformance</vt:lpstr>
      <vt:lpstr>StructureDefinition</vt:lpstr>
      <vt:lpstr>Profile (cont’d)</vt:lpstr>
      <vt:lpstr>Using Profiles</vt:lpstr>
      <vt:lpstr>Value sets</vt:lpstr>
      <vt:lpstr>Vocabulary</vt:lpstr>
      <vt:lpstr>FHIR Principles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FHIR &amp; Cost of Integration</vt:lpstr>
      <vt:lpstr>Future impact of FHIR</vt:lpstr>
      <vt:lpstr>Implementing FHIR</vt:lpstr>
      <vt:lpstr>Documents</vt:lpstr>
      <vt:lpstr>Messages</vt:lpstr>
      <vt:lpstr>Service Oriented Architecture (SOA)</vt:lpstr>
      <vt:lpstr>Paradigms</vt:lpstr>
      <vt:lpstr>Where can FHIR be used?</vt:lpstr>
      <vt:lpstr>Architecture</vt:lpstr>
      <vt:lpstr>Implementation Assistance</vt:lpstr>
      <vt:lpstr>Servers</vt:lpstr>
      <vt:lpstr>Other Free software</vt:lpstr>
      <vt:lpstr>Connectathons</vt:lpstr>
      <vt:lpstr>Implementation Assistance</vt:lpstr>
      <vt:lpstr>FHIR Manifesto</vt:lpstr>
      <vt:lpstr>Today / Tomorrow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Grahame</cp:lastModifiedBy>
  <cp:revision>194</cp:revision>
  <dcterms:created xsi:type="dcterms:W3CDTF">2012-12-03T20:41:34Z</dcterms:created>
  <dcterms:modified xsi:type="dcterms:W3CDTF">2015-03-26T03:48:57Z</dcterms:modified>
</cp:coreProperties>
</file>